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54"/>
  </p:notesMasterIdLst>
  <p:sldIdLst>
    <p:sldId id="256" r:id="rId2"/>
    <p:sldId id="378" r:id="rId3"/>
    <p:sldId id="379" r:id="rId4"/>
    <p:sldId id="380" r:id="rId5"/>
    <p:sldId id="311" r:id="rId6"/>
    <p:sldId id="303" r:id="rId7"/>
    <p:sldId id="304" r:id="rId8"/>
    <p:sldId id="340" r:id="rId9"/>
    <p:sldId id="341" r:id="rId10"/>
    <p:sldId id="313" r:id="rId11"/>
    <p:sldId id="342" r:id="rId12"/>
    <p:sldId id="307" r:id="rId13"/>
    <p:sldId id="317" r:id="rId14"/>
    <p:sldId id="300" r:id="rId15"/>
    <p:sldId id="345" r:id="rId16"/>
    <p:sldId id="346" r:id="rId17"/>
    <p:sldId id="347" r:id="rId18"/>
    <p:sldId id="351" r:id="rId19"/>
    <p:sldId id="350" r:id="rId20"/>
    <p:sldId id="371" r:id="rId21"/>
    <p:sldId id="348" r:id="rId22"/>
    <p:sldId id="352" r:id="rId23"/>
    <p:sldId id="287" r:id="rId24"/>
    <p:sldId id="325" r:id="rId25"/>
    <p:sldId id="328" r:id="rId26"/>
    <p:sldId id="370" r:id="rId27"/>
    <p:sldId id="367" r:id="rId28"/>
    <p:sldId id="374" r:id="rId29"/>
    <p:sldId id="373" r:id="rId30"/>
    <p:sldId id="372" r:id="rId31"/>
    <p:sldId id="388" r:id="rId32"/>
    <p:sldId id="377" r:id="rId33"/>
    <p:sldId id="385" r:id="rId34"/>
    <p:sldId id="386" r:id="rId35"/>
    <p:sldId id="389" r:id="rId36"/>
    <p:sldId id="387" r:id="rId37"/>
    <p:sldId id="391" r:id="rId38"/>
    <p:sldId id="390" r:id="rId39"/>
    <p:sldId id="330" r:id="rId40"/>
    <p:sldId id="354" r:id="rId41"/>
    <p:sldId id="358" r:id="rId42"/>
    <p:sldId id="357" r:id="rId43"/>
    <p:sldId id="356" r:id="rId44"/>
    <p:sldId id="355" r:id="rId45"/>
    <p:sldId id="361" r:id="rId46"/>
    <p:sldId id="362" r:id="rId47"/>
    <p:sldId id="332" r:id="rId48"/>
    <p:sldId id="360" r:id="rId49"/>
    <p:sldId id="359" r:id="rId50"/>
    <p:sldId id="363" r:id="rId51"/>
    <p:sldId id="279" r:id="rId52"/>
    <p:sldId id="339" r:id="rId53"/>
  </p:sldIdLst>
  <p:sldSz cx="9144000" cy="5143500" type="screen16x9"/>
  <p:notesSz cx="6858000" cy="9144000"/>
  <p:embeddedFontLst>
    <p:embeddedFont>
      <p:font typeface="Montserrat" panose="020B0604020202020204" charset="0"/>
      <p:regular r:id="rId55"/>
      <p:bold r:id="rId56"/>
      <p:italic r:id="rId57"/>
      <p:boldItalic r:id="rId58"/>
    </p:embeddedFont>
    <p:embeddedFont>
      <p:font typeface="Source Sans Pro" panose="020B060402020202020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EF2"/>
    <a:srgbClr val="25516C"/>
    <a:srgbClr val="FE4430"/>
    <a:srgbClr val="3A99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D68835-C8AF-43CA-B3F6-153E68EEFE36}">
  <a:tblStyle styleId="{A1D68835-C8AF-43CA-B3F6-153E68EEFE3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5" autoAdjust="0"/>
    <p:restoredTop sz="94660"/>
  </p:normalViewPr>
  <p:slideViewPr>
    <p:cSldViewPr snapToGrid="0">
      <p:cViewPr varScale="1">
        <p:scale>
          <a:sx n="152" d="100"/>
          <a:sy n="152" d="100"/>
        </p:scale>
        <p:origin x="426" y="13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61"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s>
</file>

<file path=ppt/media/image1.pn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tmp>
</file>

<file path=ppt/media/image20.png>
</file>

<file path=ppt/media/image21.jpeg>
</file>

<file path=ppt/media/image22.tmp>
</file>

<file path=ppt/media/image23.tmp>
</file>

<file path=ppt/media/image24.tmp>
</file>

<file path=ppt/media/image25.tmp>
</file>

<file path=ppt/media/image26.tmp>
</file>

<file path=ppt/media/image27.png>
</file>

<file path=ppt/media/image28.tmp>
</file>

<file path=ppt/media/image29.png>
</file>

<file path=ppt/media/image3.tmp>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tmp>
</file>

<file path=ppt/media/image40.tmp>
</file>

<file path=ppt/media/image41.tmp>
</file>

<file path=ppt/media/image42.jpeg>
</file>

<file path=ppt/media/image43.png>
</file>

<file path=ppt/media/image44.gif>
</file>

<file path=ppt/media/image45.jpeg>
</file>

<file path=ppt/media/image5.tmp>
</file>

<file path=ppt/media/image6.png>
</file>

<file path=ppt/media/image7.png>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3446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8941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4613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649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0812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06672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4635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12401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3345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8846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643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038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59253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05804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7764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462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4616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47070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3573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85841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6387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7009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8816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7401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05680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66303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58787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29205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65775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4585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53923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581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047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82034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11508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7427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0954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3948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9404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55321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73005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036634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7842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3885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169813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609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771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101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9286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38698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25" y="0"/>
            <a:ext cx="9144000" cy="2571600"/>
          </a:xfrm>
          <a:prstGeom prst="rect">
            <a:avLst/>
          </a:pr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1139200" y="645550"/>
            <a:ext cx="6865800" cy="19263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a:off x="-25" y="0"/>
            <a:ext cx="9144000" cy="2571600"/>
          </a:xfrm>
          <a:prstGeom prst="rect">
            <a:avLst/>
          </a:pr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 name="Google Shape;16;p3"/>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lstStyle>
            <a:lvl1pPr lvl="0" rtl="0">
              <a:spcBef>
                <a:spcPts val="0"/>
              </a:spcBef>
              <a:spcAft>
                <a:spcPts val="0"/>
              </a:spcAft>
              <a:buClr>
                <a:srgbClr val="00BEF2"/>
              </a:buClr>
              <a:buSzPts val="3000"/>
              <a:buNone/>
              <a:defRPr sz="3000">
                <a:solidFill>
                  <a:srgbClr val="00BEF2"/>
                </a:solidFill>
              </a:defRPr>
            </a:lvl1pPr>
            <a:lvl2pPr lvl="1" rtl="0">
              <a:spcBef>
                <a:spcPts val="0"/>
              </a:spcBef>
              <a:spcAft>
                <a:spcPts val="0"/>
              </a:spcAft>
              <a:buClr>
                <a:srgbClr val="00BEF2"/>
              </a:buClr>
              <a:buSzPts val="3000"/>
              <a:buNone/>
              <a:defRPr sz="3000">
                <a:solidFill>
                  <a:srgbClr val="00BEF2"/>
                </a:solidFill>
              </a:defRPr>
            </a:lvl2pPr>
            <a:lvl3pPr lvl="2" rtl="0">
              <a:spcBef>
                <a:spcPts val="0"/>
              </a:spcBef>
              <a:spcAft>
                <a:spcPts val="0"/>
              </a:spcAft>
              <a:buClr>
                <a:srgbClr val="00BEF2"/>
              </a:buClr>
              <a:buSzPts val="3000"/>
              <a:buNone/>
              <a:defRPr sz="3000">
                <a:solidFill>
                  <a:srgbClr val="00BEF2"/>
                </a:solidFill>
              </a:defRPr>
            </a:lvl3pPr>
            <a:lvl4pPr lvl="3" rtl="0">
              <a:spcBef>
                <a:spcPts val="0"/>
              </a:spcBef>
              <a:spcAft>
                <a:spcPts val="0"/>
              </a:spcAft>
              <a:buClr>
                <a:srgbClr val="00BEF2"/>
              </a:buClr>
              <a:buSzPts val="3000"/>
              <a:buNone/>
              <a:defRPr sz="3000">
                <a:solidFill>
                  <a:srgbClr val="00BEF2"/>
                </a:solidFill>
              </a:defRPr>
            </a:lvl4pPr>
            <a:lvl5pPr lvl="4" rtl="0">
              <a:spcBef>
                <a:spcPts val="0"/>
              </a:spcBef>
              <a:spcAft>
                <a:spcPts val="0"/>
              </a:spcAft>
              <a:buClr>
                <a:srgbClr val="00BEF2"/>
              </a:buClr>
              <a:buSzPts val="3000"/>
              <a:buNone/>
              <a:defRPr sz="3000">
                <a:solidFill>
                  <a:srgbClr val="00BEF2"/>
                </a:solidFill>
              </a:defRPr>
            </a:lvl5pPr>
            <a:lvl6pPr lvl="5" rtl="0">
              <a:spcBef>
                <a:spcPts val="0"/>
              </a:spcBef>
              <a:spcAft>
                <a:spcPts val="0"/>
              </a:spcAft>
              <a:buClr>
                <a:srgbClr val="00BEF2"/>
              </a:buClr>
              <a:buSzPts val="3000"/>
              <a:buNone/>
              <a:defRPr sz="3000">
                <a:solidFill>
                  <a:srgbClr val="00BEF2"/>
                </a:solidFill>
              </a:defRPr>
            </a:lvl6pPr>
            <a:lvl7pPr lvl="6" rtl="0">
              <a:spcBef>
                <a:spcPts val="0"/>
              </a:spcBef>
              <a:spcAft>
                <a:spcPts val="0"/>
              </a:spcAft>
              <a:buClr>
                <a:srgbClr val="00BEF2"/>
              </a:buClr>
              <a:buSzPts val="3000"/>
              <a:buNone/>
              <a:defRPr sz="3000">
                <a:solidFill>
                  <a:srgbClr val="00BEF2"/>
                </a:solidFill>
              </a:defRPr>
            </a:lvl7pPr>
            <a:lvl8pPr lvl="7" rtl="0">
              <a:spcBef>
                <a:spcPts val="0"/>
              </a:spcBef>
              <a:spcAft>
                <a:spcPts val="0"/>
              </a:spcAft>
              <a:buClr>
                <a:srgbClr val="00BEF2"/>
              </a:buClr>
              <a:buSzPts val="3000"/>
              <a:buNone/>
              <a:defRPr sz="3000">
                <a:solidFill>
                  <a:srgbClr val="00BEF2"/>
                </a:solidFill>
              </a:defRPr>
            </a:lvl8pPr>
            <a:lvl9pPr lvl="8" rtl="0">
              <a:spcBef>
                <a:spcPts val="0"/>
              </a:spcBef>
              <a:spcAft>
                <a:spcPts val="0"/>
              </a:spcAft>
              <a:buClr>
                <a:srgbClr val="00BEF2"/>
              </a:buClr>
              <a:buSzPts val="3000"/>
              <a:buNone/>
              <a:defRPr sz="3000">
                <a:solidFill>
                  <a:srgbClr val="00BEF2"/>
                </a:solidFill>
              </a:defRPr>
            </a:lvl9pPr>
          </a:lstStyle>
          <a:p>
            <a:endParaRPr/>
          </a:p>
        </p:txBody>
      </p:sp>
      <p:sp>
        <p:nvSpPr>
          <p:cNvPr id="17" name="Google Shape;17;p3"/>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lstStyle>
            <a:lvl1pPr lvl="0" rtl="0">
              <a:spcBef>
                <a:spcPts val="0"/>
              </a:spcBef>
              <a:spcAft>
                <a:spcPts val="0"/>
              </a:spcAft>
              <a:buClr>
                <a:srgbClr val="25516C"/>
              </a:buClr>
              <a:buSzPts val="1800"/>
              <a:buNone/>
              <a:defRPr sz="1800">
                <a:solidFill>
                  <a:srgbClr val="25516C"/>
                </a:solidFill>
              </a:defRPr>
            </a:lvl1pPr>
            <a:lvl2pPr lvl="1" rtl="0">
              <a:spcBef>
                <a:spcPts val="0"/>
              </a:spcBef>
              <a:spcAft>
                <a:spcPts val="0"/>
              </a:spcAft>
              <a:buClr>
                <a:srgbClr val="25516C"/>
              </a:buClr>
              <a:buSzPts val="1800"/>
              <a:buNone/>
              <a:defRPr sz="1800">
                <a:solidFill>
                  <a:srgbClr val="25516C"/>
                </a:solidFill>
              </a:defRPr>
            </a:lvl2pPr>
            <a:lvl3pPr lvl="2" rtl="0">
              <a:spcBef>
                <a:spcPts val="0"/>
              </a:spcBef>
              <a:spcAft>
                <a:spcPts val="0"/>
              </a:spcAft>
              <a:buClr>
                <a:srgbClr val="25516C"/>
              </a:buClr>
              <a:buSzPts val="1800"/>
              <a:buNone/>
              <a:defRPr sz="1800">
                <a:solidFill>
                  <a:srgbClr val="25516C"/>
                </a:solidFill>
              </a:defRPr>
            </a:lvl3pPr>
            <a:lvl4pPr lvl="3" rtl="0">
              <a:spcBef>
                <a:spcPts val="0"/>
              </a:spcBef>
              <a:spcAft>
                <a:spcPts val="0"/>
              </a:spcAft>
              <a:buClr>
                <a:srgbClr val="25516C"/>
              </a:buClr>
              <a:buSzPts val="1800"/>
              <a:buNone/>
              <a:defRPr sz="1800">
                <a:solidFill>
                  <a:srgbClr val="25516C"/>
                </a:solidFill>
              </a:defRPr>
            </a:lvl4pPr>
            <a:lvl5pPr lvl="4" rtl="0">
              <a:spcBef>
                <a:spcPts val="0"/>
              </a:spcBef>
              <a:spcAft>
                <a:spcPts val="0"/>
              </a:spcAft>
              <a:buClr>
                <a:srgbClr val="25516C"/>
              </a:buClr>
              <a:buSzPts val="1800"/>
              <a:buNone/>
              <a:defRPr sz="1800">
                <a:solidFill>
                  <a:srgbClr val="25516C"/>
                </a:solidFill>
              </a:defRPr>
            </a:lvl5pPr>
            <a:lvl6pPr lvl="5" rtl="0">
              <a:spcBef>
                <a:spcPts val="0"/>
              </a:spcBef>
              <a:spcAft>
                <a:spcPts val="0"/>
              </a:spcAft>
              <a:buClr>
                <a:srgbClr val="25516C"/>
              </a:buClr>
              <a:buSzPts val="1800"/>
              <a:buNone/>
              <a:defRPr sz="1800">
                <a:solidFill>
                  <a:srgbClr val="25516C"/>
                </a:solidFill>
              </a:defRPr>
            </a:lvl6pPr>
            <a:lvl7pPr lvl="6" rtl="0">
              <a:spcBef>
                <a:spcPts val="0"/>
              </a:spcBef>
              <a:spcAft>
                <a:spcPts val="0"/>
              </a:spcAft>
              <a:buClr>
                <a:srgbClr val="25516C"/>
              </a:buClr>
              <a:buSzPts val="1800"/>
              <a:buNone/>
              <a:defRPr sz="1800">
                <a:solidFill>
                  <a:srgbClr val="25516C"/>
                </a:solidFill>
              </a:defRPr>
            </a:lvl7pPr>
            <a:lvl8pPr lvl="7" rtl="0">
              <a:spcBef>
                <a:spcPts val="0"/>
              </a:spcBef>
              <a:spcAft>
                <a:spcPts val="0"/>
              </a:spcAft>
              <a:buClr>
                <a:srgbClr val="25516C"/>
              </a:buClr>
              <a:buSzPts val="1800"/>
              <a:buNone/>
              <a:defRPr sz="1800">
                <a:solidFill>
                  <a:srgbClr val="25516C"/>
                </a:solidFill>
              </a:defRPr>
            </a:lvl8pPr>
            <a:lvl9pPr lvl="8" rtl="0">
              <a:spcBef>
                <a:spcPts val="0"/>
              </a:spcBef>
              <a:spcAft>
                <a:spcPts val="0"/>
              </a:spcAft>
              <a:buClr>
                <a:srgbClr val="25516C"/>
              </a:buClr>
              <a:buSzPts val="1800"/>
              <a:buNone/>
              <a:defRPr sz="1800">
                <a:solidFill>
                  <a:srgbClr val="25516C"/>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4"/>
        <p:cNvGrpSpPr/>
        <p:nvPr/>
      </p:nvGrpSpPr>
      <p:grpSpPr>
        <a:xfrm>
          <a:off x="0" y="0"/>
          <a:ext cx="0" cy="0"/>
          <a:chOff x="0" y="0"/>
          <a:chExt cx="0" cy="0"/>
        </a:xfrm>
      </p:grpSpPr>
      <p:sp>
        <p:nvSpPr>
          <p:cNvPr id="25" name="Google Shape;25;p5"/>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 name="Google Shape;26;p5"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 name="Google Shape;27;p5"/>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5"/>
          <p:cNvSpPr txBox="1">
            <a:spLocks noGrp="1"/>
          </p:cNvSpPr>
          <p:nvPr>
            <p:ph type="body" idx="1"/>
          </p:nvPr>
        </p:nvSpPr>
        <p:spPr>
          <a:xfrm>
            <a:off x="1010200" y="1434950"/>
            <a:ext cx="7131300" cy="27801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9" name="Google Shape;29;p5"/>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
        <p:cNvGrpSpPr/>
        <p:nvPr/>
      </p:nvGrpSpPr>
      <p:grpSpPr>
        <a:xfrm>
          <a:off x="0" y="0"/>
          <a:ext cx="0" cy="0"/>
          <a:chOff x="0" y="0"/>
          <a:chExt cx="0" cy="0"/>
        </a:xfrm>
      </p:grpSpPr>
      <p:sp>
        <p:nvSpPr>
          <p:cNvPr id="31" name="Google Shape;31;p6"/>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 name="Google Shape;32;p6"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 name="Google Shape;33;p6"/>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6"/>
          <p:cNvSpPr txBox="1">
            <a:spLocks noGrp="1"/>
          </p:cNvSpPr>
          <p:nvPr>
            <p:ph type="body" idx="1"/>
          </p:nvPr>
        </p:nvSpPr>
        <p:spPr>
          <a:xfrm>
            <a:off x="1010200" y="1443000"/>
            <a:ext cx="3461400" cy="27645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5" name="Google Shape;35;p6"/>
          <p:cNvSpPr txBox="1">
            <a:spLocks noGrp="1"/>
          </p:cNvSpPr>
          <p:nvPr>
            <p:ph type="body" idx="2"/>
          </p:nvPr>
        </p:nvSpPr>
        <p:spPr>
          <a:xfrm>
            <a:off x="4680125" y="1443000"/>
            <a:ext cx="3461400" cy="27645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6" name="Google Shape;36;p6"/>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background">
  <p:cSld name="TITLE_ONLY_1">
    <p:spTree>
      <p:nvGrpSpPr>
        <p:cNvPr id="1" name="Shape 50"/>
        <p:cNvGrpSpPr/>
        <p:nvPr/>
      </p:nvGrpSpPr>
      <p:grpSpPr>
        <a:xfrm>
          <a:off x="0" y="0"/>
          <a:ext cx="0" cy="0"/>
          <a:chOff x="0" y="0"/>
          <a:chExt cx="0" cy="0"/>
        </a:xfrm>
      </p:grpSpPr>
      <p:pic>
        <p:nvPicPr>
          <p:cNvPr id="51" name="Google Shape;51;p9"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52" name="Google Shape;52;p9"/>
          <p:cNvSpPr txBox="1">
            <a:spLocks noGrp="1"/>
          </p:cNvSpPr>
          <p:nvPr>
            <p:ph type="sldNum" idx="12"/>
          </p:nvPr>
        </p:nvSpPr>
        <p:spPr>
          <a:xfrm>
            <a:off x="637950" y="0"/>
            <a:ext cx="7860600" cy="637800"/>
          </a:xfrm>
          <a:prstGeom prst="rect">
            <a:avLst/>
          </a:prstGeom>
        </p:spPr>
        <p:txBody>
          <a:bodyPr spcFirstLastPara="1" wrap="square" lIns="91425" tIns="91425" rIns="91425" bIns="91425" anchor="b"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37"/>
        <p:cNvGrpSpPr/>
        <p:nvPr/>
      </p:nvGrpSpPr>
      <p:grpSpPr>
        <a:xfrm>
          <a:off x="0" y="0"/>
          <a:ext cx="0" cy="0"/>
          <a:chOff x="0" y="0"/>
          <a:chExt cx="0" cy="0"/>
        </a:xfrm>
      </p:grpSpPr>
      <p:sp>
        <p:nvSpPr>
          <p:cNvPr id="38" name="Google Shape;38;p7"/>
          <p:cNvSpPr/>
          <p:nvPr/>
        </p:nvSpPr>
        <p:spPr>
          <a:xfrm>
            <a:off x="-25" y="0"/>
            <a:ext cx="9144000" cy="1312500"/>
          </a:xfrm>
          <a:prstGeom prst="rect">
            <a:avLst/>
          </a:pr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 name="Google Shape;39;p7" descr="marc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 name="Google Shape;40;p7"/>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1010200" y="1458421"/>
            <a:ext cx="2298600" cy="2855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42" name="Google Shape;42;p7"/>
          <p:cNvSpPr txBox="1">
            <a:spLocks noGrp="1"/>
          </p:cNvSpPr>
          <p:nvPr>
            <p:ph type="body" idx="2"/>
          </p:nvPr>
        </p:nvSpPr>
        <p:spPr>
          <a:xfrm>
            <a:off x="3426550" y="1458421"/>
            <a:ext cx="2298600" cy="2855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43" name="Google Shape;43;p7"/>
          <p:cNvSpPr txBox="1">
            <a:spLocks noGrp="1"/>
          </p:cNvSpPr>
          <p:nvPr>
            <p:ph type="body" idx="3"/>
          </p:nvPr>
        </p:nvSpPr>
        <p:spPr>
          <a:xfrm>
            <a:off x="5842900" y="1458421"/>
            <a:ext cx="2298600" cy="2855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44" name="Google Shape;44;p7"/>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947838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10200" y="648725"/>
            <a:ext cx="7131300" cy="671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1pPr>
            <a:lvl2pPr lvl="1">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2pPr>
            <a:lvl3pPr lvl="2">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3pPr>
            <a:lvl4pPr lvl="3">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4pPr>
            <a:lvl5pPr lvl="4">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5pPr>
            <a:lvl6pPr lvl="5">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6pPr>
            <a:lvl7pPr lvl="6">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7pPr>
            <a:lvl8pPr lvl="7">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8pPr>
            <a:lvl9pPr lvl="8">
              <a:spcBef>
                <a:spcPts val="0"/>
              </a:spcBef>
              <a:spcAft>
                <a:spcPts val="0"/>
              </a:spcAft>
              <a:buClr>
                <a:srgbClr val="FFFFFF"/>
              </a:buClr>
              <a:buSzPts val="1400"/>
              <a:buFont typeface="Montserrat"/>
              <a:buNone/>
              <a:defRPr b="1">
                <a:solidFill>
                  <a:srgbClr val="FFFFFF"/>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1010200" y="1434950"/>
            <a:ext cx="7131300" cy="27801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1pPr>
            <a:lvl2pPr marL="914400" lvl="1"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2pPr>
            <a:lvl3pPr marL="1371600" lvl="2"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3pPr>
            <a:lvl4pPr marL="1828800" lvl="3"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4pPr>
            <a:lvl5pPr marL="2286000" lvl="4"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5pPr>
            <a:lvl6pPr marL="2743200" lvl="5"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6pPr>
            <a:lvl7pPr marL="3200400" lvl="6"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7pPr>
            <a:lvl8pPr marL="3657600" lvl="7"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8pPr>
            <a:lvl9pPr marL="4114800" lvl="8" indent="-381000">
              <a:spcBef>
                <a:spcPts val="0"/>
              </a:spcBef>
              <a:spcAft>
                <a:spcPts val="0"/>
              </a:spcAft>
              <a:buClr>
                <a:srgbClr val="00BEF2"/>
              </a:buClr>
              <a:buSzPts val="2400"/>
              <a:buFont typeface="Source Sans Pro"/>
              <a:buChar char="■"/>
              <a:defRPr sz="2400">
                <a:solidFill>
                  <a:srgbClr val="25516C"/>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7766425" y="648725"/>
            <a:ext cx="548700" cy="671400"/>
          </a:xfrm>
          <a:prstGeom prst="rect">
            <a:avLst/>
          </a:prstGeom>
          <a:noFill/>
          <a:ln>
            <a:noFill/>
          </a:ln>
        </p:spPr>
        <p:txBody>
          <a:bodyPr spcFirstLastPara="1" wrap="square" lIns="91425" tIns="91425" rIns="91425" bIns="91425" anchor="b" anchorCtr="0">
            <a:noAutofit/>
          </a:bodyPr>
          <a:lstStyle>
            <a:lvl1pPr lvl="0" algn="r">
              <a:buNone/>
              <a:defRPr sz="1200">
                <a:solidFill>
                  <a:srgbClr val="FFFFFF"/>
                </a:solidFill>
                <a:latin typeface="Montserrat"/>
                <a:ea typeface="Montserrat"/>
                <a:cs typeface="Montserrat"/>
                <a:sym typeface="Montserrat"/>
              </a:defRPr>
            </a:lvl1pPr>
            <a:lvl2pPr lvl="1" algn="r">
              <a:buNone/>
              <a:defRPr sz="1200">
                <a:solidFill>
                  <a:srgbClr val="FFFFFF"/>
                </a:solidFill>
                <a:latin typeface="Montserrat"/>
                <a:ea typeface="Montserrat"/>
                <a:cs typeface="Montserrat"/>
                <a:sym typeface="Montserrat"/>
              </a:defRPr>
            </a:lvl2pPr>
            <a:lvl3pPr lvl="2" algn="r">
              <a:buNone/>
              <a:defRPr sz="1200">
                <a:solidFill>
                  <a:srgbClr val="FFFFFF"/>
                </a:solidFill>
                <a:latin typeface="Montserrat"/>
                <a:ea typeface="Montserrat"/>
                <a:cs typeface="Montserrat"/>
                <a:sym typeface="Montserrat"/>
              </a:defRPr>
            </a:lvl3pPr>
            <a:lvl4pPr lvl="3" algn="r">
              <a:buNone/>
              <a:defRPr sz="1200">
                <a:solidFill>
                  <a:srgbClr val="FFFFFF"/>
                </a:solidFill>
                <a:latin typeface="Montserrat"/>
                <a:ea typeface="Montserrat"/>
                <a:cs typeface="Montserrat"/>
                <a:sym typeface="Montserrat"/>
              </a:defRPr>
            </a:lvl4pPr>
            <a:lvl5pPr lvl="4" algn="r">
              <a:buNone/>
              <a:defRPr sz="1200">
                <a:solidFill>
                  <a:srgbClr val="FFFFFF"/>
                </a:solidFill>
                <a:latin typeface="Montserrat"/>
                <a:ea typeface="Montserrat"/>
                <a:cs typeface="Montserrat"/>
                <a:sym typeface="Montserrat"/>
              </a:defRPr>
            </a:lvl5pPr>
            <a:lvl6pPr lvl="5" algn="r">
              <a:buNone/>
              <a:defRPr sz="1200">
                <a:solidFill>
                  <a:srgbClr val="FFFFFF"/>
                </a:solidFill>
                <a:latin typeface="Montserrat"/>
                <a:ea typeface="Montserrat"/>
                <a:cs typeface="Montserrat"/>
                <a:sym typeface="Montserrat"/>
              </a:defRPr>
            </a:lvl6pPr>
            <a:lvl7pPr lvl="6" algn="r">
              <a:buNone/>
              <a:defRPr sz="1200">
                <a:solidFill>
                  <a:srgbClr val="FFFFFF"/>
                </a:solidFill>
                <a:latin typeface="Montserrat"/>
                <a:ea typeface="Montserrat"/>
                <a:cs typeface="Montserrat"/>
                <a:sym typeface="Montserrat"/>
              </a:defRPr>
            </a:lvl7pPr>
            <a:lvl8pPr lvl="7" algn="r">
              <a:buNone/>
              <a:defRPr sz="1200">
                <a:solidFill>
                  <a:srgbClr val="FFFFFF"/>
                </a:solidFill>
                <a:latin typeface="Montserrat"/>
                <a:ea typeface="Montserrat"/>
                <a:cs typeface="Montserrat"/>
                <a:sym typeface="Montserrat"/>
              </a:defRPr>
            </a:lvl8pPr>
            <a:lvl9pPr lvl="8" algn="r">
              <a:buNone/>
              <a:defRPr sz="1200">
                <a:solidFill>
                  <a:srgbClr val="FFFFFF"/>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mp"/><Relationship Id="rId4" Type="http://schemas.openxmlformats.org/officeDocument/2006/relationships/image" Target="../media/image3.tm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4.tmp"/></Relationships>
</file>

<file path=ppt/slides/_rels/slide21.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6.tmp"/></Relationships>
</file>

<file path=ppt/slides/_rels/slide22.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6.tmp"/><Relationship Id="rId4" Type="http://schemas.openxmlformats.org/officeDocument/2006/relationships/image" Target="../media/image15.tmp"/></Relationships>
</file>

<file path=ppt/slides/_rels/slide23.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9.tmp"/></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8" Type="http://schemas.openxmlformats.org/officeDocument/2006/relationships/image" Target="../media/image26.tmp"/><Relationship Id="rId3" Type="http://schemas.openxmlformats.org/officeDocument/2006/relationships/image" Target="../media/image15.tmp"/><Relationship Id="rId7" Type="http://schemas.openxmlformats.org/officeDocument/2006/relationships/image" Target="../media/image25.tmp"/><Relationship Id="rId12" Type="http://schemas.openxmlformats.org/officeDocument/2006/relationships/image" Target="../media/image22.tmp"/><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24.tmp"/><Relationship Id="rId11" Type="http://schemas.openxmlformats.org/officeDocument/2006/relationships/image" Target="../media/image29.png"/><Relationship Id="rId5" Type="http://schemas.openxmlformats.org/officeDocument/2006/relationships/image" Target="../media/image13.tmp"/><Relationship Id="rId10" Type="http://schemas.openxmlformats.org/officeDocument/2006/relationships/image" Target="../media/image28.tmp"/><Relationship Id="rId4" Type="http://schemas.openxmlformats.org/officeDocument/2006/relationships/image" Target="../media/image23.tmp"/><Relationship Id="rId9" Type="http://schemas.openxmlformats.org/officeDocument/2006/relationships/image" Target="../media/image27.png"/></Relationships>
</file>

<file path=ppt/slides/_rels/slide29.xml.rels><?xml version="1.0" encoding="UTF-8" standalone="yes"?>
<Relationships xmlns="http://schemas.openxmlformats.org/package/2006/relationships"><Relationship Id="rId8" Type="http://schemas.openxmlformats.org/officeDocument/2006/relationships/image" Target="../media/image31.tmp"/><Relationship Id="rId3" Type="http://schemas.openxmlformats.org/officeDocument/2006/relationships/image" Target="../media/image15.tmp"/><Relationship Id="rId7" Type="http://schemas.openxmlformats.org/officeDocument/2006/relationships/image" Target="../media/image25.tmp"/><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30.tmp"/><Relationship Id="rId5" Type="http://schemas.openxmlformats.org/officeDocument/2006/relationships/image" Target="../media/image17.tmp"/><Relationship Id="rId4" Type="http://schemas.openxmlformats.org/officeDocument/2006/relationships/image" Target="../media/image23.tmp"/><Relationship Id="rId9" Type="http://schemas.openxmlformats.org/officeDocument/2006/relationships/image" Target="../media/image22.tmp"/></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15.tmp"/><Relationship Id="rId7" Type="http://schemas.openxmlformats.org/officeDocument/2006/relationships/image" Target="../media/image25.tmp"/><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image" Target="../media/image23.tmp"/><Relationship Id="rId5" Type="http://schemas.openxmlformats.org/officeDocument/2006/relationships/image" Target="../media/image32.tmp"/><Relationship Id="rId10" Type="http://schemas.openxmlformats.org/officeDocument/2006/relationships/image" Target="../media/image22.tmp"/><Relationship Id="rId4" Type="http://schemas.openxmlformats.org/officeDocument/2006/relationships/image" Target="../media/image14.tmp"/><Relationship Id="rId9" Type="http://schemas.openxmlformats.org/officeDocument/2006/relationships/image" Target="../media/image34.tmp"/></Relationships>
</file>

<file path=ppt/slides/_rels/slide31.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15.tmp"/><Relationship Id="rId7" Type="http://schemas.openxmlformats.org/officeDocument/2006/relationships/image" Target="../media/image25.tmp"/><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image" Target="../media/image24.tmp"/><Relationship Id="rId5" Type="http://schemas.openxmlformats.org/officeDocument/2006/relationships/image" Target="../media/image16.tmp"/><Relationship Id="rId10" Type="http://schemas.openxmlformats.org/officeDocument/2006/relationships/image" Target="../media/image22.tmp"/><Relationship Id="rId4" Type="http://schemas.openxmlformats.org/officeDocument/2006/relationships/image" Target="../media/image23.tmp"/><Relationship Id="rId9" Type="http://schemas.openxmlformats.org/officeDocument/2006/relationships/image" Target="../media/image27.png"/></Relationships>
</file>

<file path=ppt/slides/_rels/slide32.xml.rels><?xml version="1.0" encoding="UTF-8" standalone="yes"?>
<Relationships xmlns="http://schemas.openxmlformats.org/package/2006/relationships"><Relationship Id="rId8" Type="http://schemas.openxmlformats.org/officeDocument/2006/relationships/image" Target="../media/image24.tmp"/><Relationship Id="rId3" Type="http://schemas.openxmlformats.org/officeDocument/2006/relationships/image" Target="../media/image35.tmp"/><Relationship Id="rId7" Type="http://schemas.openxmlformats.org/officeDocument/2006/relationships/image" Target="../media/image16.tmp"/><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image" Target="../media/image23.tmp"/><Relationship Id="rId11" Type="http://schemas.openxmlformats.org/officeDocument/2006/relationships/image" Target="../media/image27.png"/><Relationship Id="rId5" Type="http://schemas.openxmlformats.org/officeDocument/2006/relationships/image" Target="../media/image15.tmp"/><Relationship Id="rId10" Type="http://schemas.openxmlformats.org/officeDocument/2006/relationships/image" Target="../media/image36.tmp"/><Relationship Id="rId4" Type="http://schemas.openxmlformats.org/officeDocument/2006/relationships/image" Target="../media/image25.tmp"/><Relationship Id="rId9" Type="http://schemas.openxmlformats.org/officeDocument/2006/relationships/image" Target="../media/image33.tmp"/></Relationships>
</file>

<file path=ppt/slides/_rels/slide33.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25.tmp"/><Relationship Id="rId7" Type="http://schemas.openxmlformats.org/officeDocument/2006/relationships/image" Target="../media/image24.tmp"/><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image" Target="../media/image16.tmp"/><Relationship Id="rId11" Type="http://schemas.openxmlformats.org/officeDocument/2006/relationships/image" Target="../media/image27.png"/><Relationship Id="rId5" Type="http://schemas.openxmlformats.org/officeDocument/2006/relationships/image" Target="../media/image23.tmp"/><Relationship Id="rId10" Type="http://schemas.openxmlformats.org/officeDocument/2006/relationships/image" Target="../media/image28.tmp"/><Relationship Id="rId4" Type="http://schemas.openxmlformats.org/officeDocument/2006/relationships/image" Target="../media/image15.tmp"/><Relationship Id="rId9" Type="http://schemas.openxmlformats.org/officeDocument/2006/relationships/image" Target="../media/image35.tmp"/></Relationships>
</file>

<file path=ppt/slides/_rels/slide34.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15.tmp"/><Relationship Id="rId7" Type="http://schemas.openxmlformats.org/officeDocument/2006/relationships/image" Target="../media/image25.tmp"/><Relationship Id="rId12" Type="http://schemas.openxmlformats.org/officeDocument/2006/relationships/image" Target="../media/image22.tmp"/><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image" Target="../media/image24.tmp"/><Relationship Id="rId11" Type="http://schemas.openxmlformats.org/officeDocument/2006/relationships/image" Target="../media/image28.tmp"/><Relationship Id="rId5" Type="http://schemas.openxmlformats.org/officeDocument/2006/relationships/image" Target="../media/image16.tmp"/><Relationship Id="rId10" Type="http://schemas.openxmlformats.org/officeDocument/2006/relationships/image" Target="../media/image38.tmp"/><Relationship Id="rId4" Type="http://schemas.openxmlformats.org/officeDocument/2006/relationships/image" Target="../media/image23.tmp"/><Relationship Id="rId9" Type="http://schemas.openxmlformats.org/officeDocument/2006/relationships/image" Target="../media/image37.tmp"/></Relationships>
</file>

<file path=ppt/slides/_rels/slide35.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25.tmp"/><Relationship Id="rId7" Type="http://schemas.openxmlformats.org/officeDocument/2006/relationships/image" Target="../media/image24.tmp"/><Relationship Id="rId12" Type="http://schemas.openxmlformats.org/officeDocument/2006/relationships/image" Target="../media/image28.tmp"/><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image" Target="../media/image16.tmp"/><Relationship Id="rId11" Type="http://schemas.openxmlformats.org/officeDocument/2006/relationships/image" Target="../media/image39.tmp"/><Relationship Id="rId5" Type="http://schemas.openxmlformats.org/officeDocument/2006/relationships/image" Target="../media/image23.tmp"/><Relationship Id="rId10" Type="http://schemas.openxmlformats.org/officeDocument/2006/relationships/image" Target="../media/image38.tmp"/><Relationship Id="rId4" Type="http://schemas.openxmlformats.org/officeDocument/2006/relationships/image" Target="../media/image15.tmp"/><Relationship Id="rId9" Type="http://schemas.openxmlformats.org/officeDocument/2006/relationships/image" Target="../media/image37.tmp"/></Relationships>
</file>

<file path=ppt/slides/_rels/slide36.xml.rels><?xml version="1.0" encoding="UTF-8" standalone="yes"?>
<Relationships xmlns="http://schemas.openxmlformats.org/package/2006/relationships"><Relationship Id="rId8" Type="http://schemas.openxmlformats.org/officeDocument/2006/relationships/image" Target="../media/image33.tmp"/><Relationship Id="rId3" Type="http://schemas.openxmlformats.org/officeDocument/2006/relationships/image" Target="../media/image25.tmp"/><Relationship Id="rId7" Type="http://schemas.openxmlformats.org/officeDocument/2006/relationships/image" Target="../media/image24.tmp"/><Relationship Id="rId12" Type="http://schemas.openxmlformats.org/officeDocument/2006/relationships/image" Target="../media/image28.tmp"/><Relationship Id="rId2" Type="http://schemas.openxmlformats.org/officeDocument/2006/relationships/notesSlide" Target="../notesSlides/notesSlide36.xml"/><Relationship Id="rId1" Type="http://schemas.openxmlformats.org/officeDocument/2006/relationships/slideLayout" Target="../slideLayouts/slideLayout5.xml"/><Relationship Id="rId6" Type="http://schemas.openxmlformats.org/officeDocument/2006/relationships/image" Target="../media/image16.tmp"/><Relationship Id="rId11" Type="http://schemas.openxmlformats.org/officeDocument/2006/relationships/image" Target="../media/image40.tmp"/><Relationship Id="rId5" Type="http://schemas.openxmlformats.org/officeDocument/2006/relationships/image" Target="../media/image23.tmp"/><Relationship Id="rId10" Type="http://schemas.openxmlformats.org/officeDocument/2006/relationships/image" Target="../media/image38.tmp"/><Relationship Id="rId4" Type="http://schemas.openxmlformats.org/officeDocument/2006/relationships/image" Target="../media/image15.tmp"/><Relationship Id="rId9" Type="http://schemas.openxmlformats.org/officeDocument/2006/relationships/image" Target="../media/image37.tmp"/></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5.tmp"/><Relationship Id="rId2" Type="http://schemas.openxmlformats.org/officeDocument/2006/relationships/notesSlide" Target="../notesSlides/notesSlide38.xml"/><Relationship Id="rId1" Type="http://schemas.openxmlformats.org/officeDocument/2006/relationships/slideLayout" Target="../slideLayouts/slideLayout5.xml"/><Relationship Id="rId6" Type="http://schemas.openxmlformats.org/officeDocument/2006/relationships/image" Target="../media/image22.tmp"/><Relationship Id="rId5" Type="http://schemas.openxmlformats.org/officeDocument/2006/relationships/image" Target="../media/image41.tmp"/><Relationship Id="rId4" Type="http://schemas.openxmlformats.org/officeDocument/2006/relationships/image" Target="../media/image38.tmp"/></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52.xml.rels><?xml version="1.0" encoding="UTF-8" standalone="yes"?>
<Relationships xmlns="http://schemas.openxmlformats.org/package/2006/relationships"><Relationship Id="rId3" Type="http://schemas.openxmlformats.org/officeDocument/2006/relationships/image" Target="../media/image44.gif"/><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image" Target="../media/image45.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3"/>
          <p:cNvSpPr txBox="1">
            <a:spLocks noGrp="1"/>
          </p:cNvSpPr>
          <p:nvPr>
            <p:ph type="ctrTitle"/>
          </p:nvPr>
        </p:nvSpPr>
        <p:spPr>
          <a:xfrm>
            <a:off x="1139200" y="645550"/>
            <a:ext cx="6865800" cy="192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Builder</a:t>
            </a:r>
            <a:endParaRPr dirty="0"/>
          </a:p>
        </p:txBody>
      </p:sp>
      <p:grpSp>
        <p:nvGrpSpPr>
          <p:cNvPr id="71" name="Google Shape;71;p13"/>
          <p:cNvGrpSpPr/>
          <p:nvPr/>
        </p:nvGrpSpPr>
        <p:grpSpPr>
          <a:xfrm>
            <a:off x="6991960" y="3047878"/>
            <a:ext cx="1006738" cy="954227"/>
            <a:chOff x="5300400" y="3670175"/>
            <a:chExt cx="421300" cy="399325"/>
          </a:xfrm>
        </p:grpSpPr>
        <p:sp>
          <p:nvSpPr>
            <p:cNvPr id="72" name="Google Shape;72;p13"/>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EF2"/>
                </a:solidFill>
              </a:endParaRPr>
            </a:p>
          </p:txBody>
        </p:sp>
        <p:sp>
          <p:nvSpPr>
            <p:cNvPr id="73" name="Google Shape;73;p13"/>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EF2"/>
                </a:solidFill>
              </a:endParaRPr>
            </a:p>
          </p:txBody>
        </p:sp>
        <p:sp>
          <p:nvSpPr>
            <p:cNvPr id="74" name="Google Shape;74;p13"/>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EF2"/>
                </a:solidFill>
              </a:endParaRPr>
            </a:p>
          </p:txBody>
        </p:sp>
        <p:sp>
          <p:nvSpPr>
            <p:cNvPr id="75" name="Google Shape;75;p13"/>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EF2"/>
                </a:solidFill>
              </a:endParaRPr>
            </a:p>
          </p:txBody>
        </p:sp>
        <p:sp>
          <p:nvSpPr>
            <p:cNvPr id="76" name="Google Shape;76;p13"/>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rgbClr val="00B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EF2"/>
                </a:solidFill>
              </a:endParaRPr>
            </a:p>
          </p:txBody>
        </p:sp>
      </p:gr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530" y="2568426"/>
            <a:ext cx="1072822" cy="1900759"/>
          </a:xfrm>
          <a:prstGeom prst="rect">
            <a:avLst/>
          </a:prstGeom>
        </p:spPr>
      </p:pic>
      <p:pic>
        <p:nvPicPr>
          <p:cNvPr id="4" name="Picture 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4157" y="3387049"/>
            <a:ext cx="1208993" cy="1034581"/>
          </a:xfrm>
          <a:prstGeom prst="rect">
            <a:avLst/>
          </a:prstGeom>
        </p:spPr>
      </p:pic>
      <p:pic>
        <p:nvPicPr>
          <p:cNvPr id="5" name="Picture 4"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74360" y="2618310"/>
            <a:ext cx="1148586" cy="76873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Examples</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Where can we apply this?</a:t>
            </a: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10</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7456324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Example</a:t>
            </a:r>
            <a:endParaRPr lang="en-US"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11</a:t>
            </a:fld>
            <a:endParaRPr/>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5109" y="1483016"/>
            <a:ext cx="5601482" cy="2734057"/>
          </a:xfrm>
          <a:prstGeom prst="rect">
            <a:avLst/>
          </a:prstGeom>
        </p:spPr>
      </p:pic>
    </p:spTree>
    <p:extLst>
      <p:ext uri="{BB962C8B-B14F-4D97-AF65-F5344CB8AC3E}">
        <p14:creationId xmlns:p14="http://schemas.microsoft.com/office/powerpoint/2010/main" val="3902813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Example</a:t>
            </a:r>
            <a:endParaRPr lang="en-US"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12</a:t>
            </a:fld>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3573" y="1320125"/>
            <a:ext cx="3390327" cy="3119353"/>
          </a:xfrm>
          <a:prstGeom prst="rect">
            <a:avLst/>
          </a:prstGeom>
        </p:spPr>
      </p:pic>
    </p:spTree>
    <p:extLst>
      <p:ext uri="{BB962C8B-B14F-4D97-AF65-F5344CB8AC3E}">
        <p14:creationId xmlns:p14="http://schemas.microsoft.com/office/powerpoint/2010/main" val="16571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Applicability</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indent="0"/>
            <a:r>
              <a:rPr lang="en-US" dirty="0" smtClean="0"/>
              <a:t>When should </a:t>
            </a:r>
            <a:r>
              <a:rPr lang="en-US" dirty="0"/>
              <a:t>we use this?</a:t>
            </a:r>
          </a:p>
          <a:p>
            <a:pPr marL="0" lvl="0" indent="0" algn="l" rtl="0">
              <a:spcBef>
                <a:spcPts val="0"/>
              </a:spcBef>
              <a:spcAft>
                <a:spcPts val="0"/>
              </a:spcAft>
              <a:buNone/>
            </a:pP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13</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38929027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lvl="0"/>
            <a:r>
              <a:rPr lang="en-US" dirty="0" smtClean="0"/>
              <a:t>Applicability</a:t>
            </a:r>
            <a:endParaRPr sz="1400" dirty="0"/>
          </a:p>
        </p:txBody>
      </p:sp>
      <p:sp>
        <p:nvSpPr>
          <p:cNvPr id="113" name="Google Shape;113;p18"/>
          <p:cNvSpPr txBox="1">
            <a:spLocks noGrp="1"/>
          </p:cNvSpPr>
          <p:nvPr>
            <p:ph type="body" idx="1"/>
          </p:nvPr>
        </p:nvSpPr>
        <p:spPr>
          <a:xfrm>
            <a:off x="1010200" y="1434950"/>
            <a:ext cx="7131300" cy="2780100"/>
          </a:xfrm>
          <a:prstGeom prst="rect">
            <a:avLst/>
          </a:prstGeom>
        </p:spPr>
        <p:txBody>
          <a:bodyPr spcFirstLastPara="1" wrap="square" lIns="91425" tIns="91425" rIns="91425" bIns="91425" anchor="t" anchorCtr="0">
            <a:noAutofit/>
          </a:bodyPr>
          <a:lstStyle/>
          <a:p>
            <a:pPr marL="76200" indent="0">
              <a:buNone/>
            </a:pPr>
            <a:r>
              <a:rPr lang="en-US" dirty="0" smtClean="0"/>
              <a:t>Where and when Builder pattern is applicable:</a:t>
            </a:r>
            <a:endParaRPr lang="en" dirty="0" smtClean="0"/>
          </a:p>
          <a:p>
            <a:pPr fontAlgn="base"/>
            <a:r>
              <a:rPr lang="en-US" sz="1800" dirty="0"/>
              <a:t>Use the Builder pattern to get rid of a “telescopic constructor</a:t>
            </a:r>
            <a:r>
              <a:rPr lang="en-US" sz="1800" dirty="0" smtClean="0"/>
              <a:t>”.</a:t>
            </a:r>
          </a:p>
          <a:p>
            <a:pPr fontAlgn="base"/>
            <a:r>
              <a:rPr lang="en-US" sz="1800" dirty="0"/>
              <a:t>Use the Builder pattern when you want your code to be able to create different representations of some product (for example, stone and wooden houses</a:t>
            </a:r>
            <a:r>
              <a:rPr lang="en-US" sz="1800" dirty="0" smtClean="0"/>
              <a:t>).</a:t>
            </a:r>
          </a:p>
          <a:p>
            <a:pPr fontAlgn="base"/>
            <a:r>
              <a:rPr lang="en-US" sz="1800" dirty="0"/>
              <a:t>Use the Builder to construct Composite trees or other </a:t>
            </a:r>
            <a:r>
              <a:rPr lang="en-US" sz="1800" dirty="0" smtClean="0"/>
              <a:t>complex</a:t>
            </a:r>
            <a:endParaRPr lang="en-US" sz="18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14</a:t>
            </a:fld>
            <a:endParaRPr/>
          </a:p>
        </p:txBody>
      </p:sp>
    </p:spTree>
    <p:extLst>
      <p:ext uri="{BB962C8B-B14F-4D97-AF65-F5344CB8AC3E}">
        <p14:creationId xmlns:p14="http://schemas.microsoft.com/office/powerpoint/2010/main" val="12976904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lvl="0"/>
            <a:r>
              <a:rPr lang="en-US" dirty="0" smtClean="0"/>
              <a:t>Applicability</a:t>
            </a:r>
            <a:endParaRPr sz="1400" dirty="0"/>
          </a:p>
        </p:txBody>
      </p:sp>
      <p:sp>
        <p:nvSpPr>
          <p:cNvPr id="113" name="Google Shape;113;p18"/>
          <p:cNvSpPr txBox="1">
            <a:spLocks noGrp="1"/>
          </p:cNvSpPr>
          <p:nvPr>
            <p:ph type="body" idx="1"/>
          </p:nvPr>
        </p:nvSpPr>
        <p:spPr>
          <a:xfrm>
            <a:off x="1010200" y="1434950"/>
            <a:ext cx="7131300" cy="2780100"/>
          </a:xfrm>
          <a:prstGeom prst="rect">
            <a:avLst/>
          </a:prstGeom>
        </p:spPr>
        <p:txBody>
          <a:bodyPr spcFirstLastPara="1" wrap="square" lIns="91425" tIns="91425" rIns="91425" bIns="91425" anchor="t" anchorCtr="0">
            <a:noAutofit/>
          </a:bodyPr>
          <a:lstStyle/>
          <a:p>
            <a:pPr marL="76200" indent="0">
              <a:buNone/>
            </a:pPr>
            <a:r>
              <a:rPr lang="en-US" dirty="0" smtClean="0"/>
              <a:t>Where and when Builder pattern is applicable:</a:t>
            </a:r>
            <a:endParaRPr lang="en" dirty="0" smtClean="0"/>
          </a:p>
          <a:p>
            <a:pPr fontAlgn="base"/>
            <a:r>
              <a:rPr lang="en-US" sz="1800" b="1" dirty="0"/>
              <a:t>Use the Builder pattern to get rid of a “</a:t>
            </a:r>
            <a:r>
              <a:rPr lang="en-US" sz="1800" b="1" dirty="0">
                <a:solidFill>
                  <a:srgbClr val="FE4430"/>
                </a:solidFill>
              </a:rPr>
              <a:t>telescopic constructor</a:t>
            </a:r>
            <a:r>
              <a:rPr lang="en-US" sz="1800" b="1" dirty="0" smtClean="0"/>
              <a:t>”.</a:t>
            </a:r>
          </a:p>
          <a:p>
            <a:pPr fontAlgn="base"/>
            <a:r>
              <a:rPr lang="en-US" sz="1800" dirty="0"/>
              <a:t>Use the Builder pattern when you want your code to be able to create different representations of some product (for example, stone and wooden houses</a:t>
            </a:r>
            <a:r>
              <a:rPr lang="en-US" sz="1800" dirty="0" smtClean="0"/>
              <a:t>).</a:t>
            </a:r>
          </a:p>
          <a:p>
            <a:pPr fontAlgn="base"/>
            <a:r>
              <a:rPr lang="en-US" sz="1800" dirty="0"/>
              <a:t>Use the Builder to construct Composite trees or other </a:t>
            </a:r>
            <a:r>
              <a:rPr lang="en-US" sz="1800" dirty="0" smtClean="0"/>
              <a:t>complex</a:t>
            </a:r>
            <a:endParaRPr lang="en-US" sz="18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9297602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lvl="0"/>
            <a:r>
              <a:rPr lang="en-US" dirty="0" smtClean="0"/>
              <a:t>Applicability</a:t>
            </a:r>
            <a:endParaRPr sz="1400" dirty="0"/>
          </a:p>
        </p:txBody>
      </p:sp>
      <p:sp>
        <p:nvSpPr>
          <p:cNvPr id="113" name="Google Shape;113;p18"/>
          <p:cNvSpPr txBox="1">
            <a:spLocks noGrp="1"/>
          </p:cNvSpPr>
          <p:nvPr>
            <p:ph type="body" idx="1"/>
          </p:nvPr>
        </p:nvSpPr>
        <p:spPr>
          <a:xfrm>
            <a:off x="1010200" y="1434950"/>
            <a:ext cx="7131300" cy="2780100"/>
          </a:xfrm>
          <a:prstGeom prst="rect">
            <a:avLst/>
          </a:prstGeom>
        </p:spPr>
        <p:txBody>
          <a:bodyPr spcFirstLastPara="1" wrap="square" lIns="91425" tIns="91425" rIns="91425" bIns="91425" anchor="t" anchorCtr="0">
            <a:noAutofit/>
          </a:bodyPr>
          <a:lstStyle/>
          <a:p>
            <a:pPr marL="76200" indent="0">
              <a:buNone/>
            </a:pPr>
            <a:r>
              <a:rPr lang="en-US" dirty="0" smtClean="0"/>
              <a:t>Where and when Builder pattern is applicable:</a:t>
            </a:r>
            <a:endParaRPr lang="en" dirty="0" smtClean="0"/>
          </a:p>
          <a:p>
            <a:pPr fontAlgn="base"/>
            <a:r>
              <a:rPr lang="en-US" sz="1800" dirty="0"/>
              <a:t>Use the Builder pattern to get rid of a “telescopic constructor</a:t>
            </a:r>
            <a:r>
              <a:rPr lang="en-US" sz="1800" dirty="0" smtClean="0"/>
              <a:t>”.</a:t>
            </a:r>
          </a:p>
          <a:p>
            <a:pPr fontAlgn="base"/>
            <a:r>
              <a:rPr lang="en-US" sz="1800" b="1" dirty="0"/>
              <a:t>Use the Builder pattern when you want your code to be able to create </a:t>
            </a:r>
            <a:r>
              <a:rPr lang="en-US" sz="1800" b="1" dirty="0">
                <a:solidFill>
                  <a:srgbClr val="00BEF2"/>
                </a:solidFill>
              </a:rPr>
              <a:t>different representations </a:t>
            </a:r>
            <a:r>
              <a:rPr lang="en-US" sz="1800" b="1" dirty="0"/>
              <a:t>of some product (for example, stone and wooden houses</a:t>
            </a:r>
            <a:r>
              <a:rPr lang="en-US" sz="1800" b="1" dirty="0" smtClean="0"/>
              <a:t>).</a:t>
            </a:r>
          </a:p>
          <a:p>
            <a:pPr fontAlgn="base"/>
            <a:r>
              <a:rPr lang="en-US" sz="1800" dirty="0"/>
              <a:t>Use the Builder to construct Composite trees or other </a:t>
            </a:r>
            <a:r>
              <a:rPr lang="en-US" sz="1800" dirty="0" smtClean="0"/>
              <a:t>complex</a:t>
            </a:r>
            <a:endParaRPr lang="en-US" sz="18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1102249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lvl="0"/>
            <a:r>
              <a:rPr lang="en-US" dirty="0" smtClean="0"/>
              <a:t>Applicability</a:t>
            </a:r>
            <a:endParaRPr sz="1400" dirty="0"/>
          </a:p>
        </p:txBody>
      </p:sp>
      <p:sp>
        <p:nvSpPr>
          <p:cNvPr id="113" name="Google Shape;113;p18"/>
          <p:cNvSpPr txBox="1">
            <a:spLocks noGrp="1"/>
          </p:cNvSpPr>
          <p:nvPr>
            <p:ph type="body" idx="1"/>
          </p:nvPr>
        </p:nvSpPr>
        <p:spPr>
          <a:xfrm>
            <a:off x="1010200" y="1434950"/>
            <a:ext cx="7131300" cy="2780100"/>
          </a:xfrm>
          <a:prstGeom prst="rect">
            <a:avLst/>
          </a:prstGeom>
        </p:spPr>
        <p:txBody>
          <a:bodyPr spcFirstLastPara="1" wrap="square" lIns="91425" tIns="91425" rIns="91425" bIns="91425" anchor="t" anchorCtr="0">
            <a:noAutofit/>
          </a:bodyPr>
          <a:lstStyle/>
          <a:p>
            <a:pPr marL="76200" indent="0">
              <a:buNone/>
            </a:pPr>
            <a:r>
              <a:rPr lang="en-US" dirty="0" smtClean="0"/>
              <a:t>Where and when Builder pattern is applicable:</a:t>
            </a:r>
            <a:endParaRPr lang="en" dirty="0" smtClean="0"/>
          </a:p>
          <a:p>
            <a:pPr fontAlgn="base"/>
            <a:r>
              <a:rPr lang="en-US" sz="1800" dirty="0"/>
              <a:t>Use the Builder pattern to get rid of a “telescopic constructor</a:t>
            </a:r>
            <a:r>
              <a:rPr lang="en-US" sz="1800" dirty="0" smtClean="0"/>
              <a:t>”.</a:t>
            </a:r>
          </a:p>
          <a:p>
            <a:pPr fontAlgn="base"/>
            <a:r>
              <a:rPr lang="en-US" sz="1800" dirty="0"/>
              <a:t>Use the Builder pattern when you want your code to be able to create different representations of some product (for example, stone and wooden houses</a:t>
            </a:r>
            <a:r>
              <a:rPr lang="en-US" sz="1800" dirty="0" smtClean="0"/>
              <a:t>).</a:t>
            </a:r>
          </a:p>
          <a:p>
            <a:pPr fontAlgn="base"/>
            <a:r>
              <a:rPr lang="en-US" sz="1800" b="1" dirty="0"/>
              <a:t>Use the Builder to construct Composite trees or other </a:t>
            </a:r>
            <a:r>
              <a:rPr lang="en-US" sz="1800" b="1" dirty="0" smtClean="0">
                <a:solidFill>
                  <a:srgbClr val="00BEF2"/>
                </a:solidFill>
              </a:rPr>
              <a:t>complex</a:t>
            </a:r>
            <a:endParaRPr lang="en-US" sz="1800" b="1" dirty="0">
              <a:solidFill>
                <a:srgbClr val="00BEF2"/>
              </a:solidFill>
            </a:endParaRPr>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2169963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Structure</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indent="0"/>
            <a:r>
              <a:rPr lang="en-US" dirty="0" smtClean="0"/>
              <a:t>How do we implement </a:t>
            </a:r>
            <a:r>
              <a:rPr lang="en-US" dirty="0"/>
              <a:t>this?</a:t>
            </a:r>
          </a:p>
          <a:p>
            <a:pPr marL="0" lvl="0" indent="0" algn="l" rtl="0">
              <a:spcBef>
                <a:spcPts val="0"/>
              </a:spcBef>
              <a:spcAft>
                <a:spcPts val="0"/>
              </a:spcAft>
              <a:buNone/>
            </a:pP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18</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2949283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Structure</a:t>
            </a:r>
          </a:p>
        </p:txBody>
      </p:sp>
      <p:sp>
        <p:nvSpPr>
          <p:cNvPr id="113" name="Google Shape;113;p18"/>
          <p:cNvSpPr txBox="1">
            <a:spLocks noGrp="1"/>
          </p:cNvSpPr>
          <p:nvPr>
            <p:ph type="body" idx="1"/>
          </p:nvPr>
        </p:nvSpPr>
        <p:spPr>
          <a:xfrm>
            <a:off x="1010200" y="1249419"/>
            <a:ext cx="6404391" cy="2780100"/>
          </a:xfrm>
          <a:prstGeom prst="rect">
            <a:avLst/>
          </a:prstGeom>
        </p:spPr>
        <p:txBody>
          <a:bodyPr spcFirstLastPara="1" wrap="square" lIns="91425" tIns="91425" rIns="91425" bIns="91425" anchor="t" anchorCtr="0">
            <a:noAutofit/>
          </a:bodyPr>
          <a:lstStyle/>
          <a:p>
            <a:pPr fontAlgn="base"/>
            <a:r>
              <a:rPr lang="en-US" sz="1800" b="1" dirty="0"/>
              <a:t>Product – </a:t>
            </a:r>
            <a:r>
              <a:rPr lang="en-US" sz="1800" dirty="0"/>
              <a:t>The product class defines the type of the </a:t>
            </a:r>
            <a:r>
              <a:rPr lang="en-US" sz="1800" dirty="0">
                <a:solidFill>
                  <a:srgbClr val="00BEF2"/>
                </a:solidFill>
              </a:rPr>
              <a:t>complex object</a:t>
            </a:r>
            <a:r>
              <a:rPr lang="en-US" sz="1800" dirty="0"/>
              <a:t> that is to be generated by the builder pattern</a:t>
            </a:r>
            <a:r>
              <a:rPr lang="en-US" sz="1800" dirty="0" smtClean="0"/>
              <a:t>.</a:t>
            </a:r>
          </a:p>
          <a:p>
            <a:pPr marL="76200" indent="0" fontAlgn="base">
              <a:buNone/>
            </a:pPr>
            <a:endParaRPr lang="en-US" sz="1800" dirty="0"/>
          </a:p>
          <a:p>
            <a:pPr fontAlgn="base"/>
            <a:endParaRPr lang="en-US" sz="18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19</a:t>
            </a:fld>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5091" y="1320125"/>
            <a:ext cx="1168016" cy="853232"/>
          </a:xfrm>
          <a:prstGeom prst="rect">
            <a:avLst/>
          </a:prstGeom>
        </p:spPr>
      </p:pic>
    </p:spTree>
    <p:extLst>
      <p:ext uri="{BB962C8B-B14F-4D97-AF65-F5344CB8AC3E}">
        <p14:creationId xmlns:p14="http://schemas.microsoft.com/office/powerpoint/2010/main" val="39549363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Definition</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What is this?</a:t>
            </a: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14590632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Structure</a:t>
            </a:r>
          </a:p>
        </p:txBody>
      </p:sp>
      <p:sp>
        <p:nvSpPr>
          <p:cNvPr id="113" name="Google Shape;113;p18"/>
          <p:cNvSpPr txBox="1">
            <a:spLocks noGrp="1"/>
          </p:cNvSpPr>
          <p:nvPr>
            <p:ph type="body" idx="1"/>
          </p:nvPr>
        </p:nvSpPr>
        <p:spPr>
          <a:xfrm>
            <a:off x="1010200" y="1249419"/>
            <a:ext cx="6404391" cy="2780100"/>
          </a:xfrm>
          <a:prstGeom prst="rect">
            <a:avLst/>
          </a:prstGeom>
        </p:spPr>
        <p:txBody>
          <a:bodyPr spcFirstLastPara="1" wrap="square" lIns="91425" tIns="91425" rIns="91425" bIns="91425" anchor="t" anchorCtr="0">
            <a:noAutofit/>
          </a:bodyPr>
          <a:lstStyle/>
          <a:p>
            <a:pPr fontAlgn="base"/>
            <a:r>
              <a:rPr lang="en-US" sz="1800" b="1" dirty="0"/>
              <a:t>Product – </a:t>
            </a:r>
            <a:r>
              <a:rPr lang="en-US" sz="1800" dirty="0"/>
              <a:t>The product class defines the type of the </a:t>
            </a:r>
            <a:r>
              <a:rPr lang="en-US" sz="1800" dirty="0">
                <a:solidFill>
                  <a:srgbClr val="00BEF2"/>
                </a:solidFill>
              </a:rPr>
              <a:t>complex object</a:t>
            </a:r>
            <a:r>
              <a:rPr lang="en-US" sz="1800" dirty="0"/>
              <a:t> that is to be generated by the builder pattern</a:t>
            </a:r>
            <a:r>
              <a:rPr lang="en-US" sz="1800" dirty="0" smtClean="0"/>
              <a:t>.</a:t>
            </a:r>
          </a:p>
          <a:p>
            <a:pPr marL="76200" indent="0" fontAlgn="base">
              <a:buNone/>
            </a:pPr>
            <a:endParaRPr lang="en-US" sz="1800" dirty="0"/>
          </a:p>
          <a:p>
            <a:pPr fontAlgn="base"/>
            <a:r>
              <a:rPr lang="en-US" sz="1800" b="1" dirty="0"/>
              <a:t>Builder – </a:t>
            </a:r>
            <a:r>
              <a:rPr lang="en-US" sz="1800" dirty="0"/>
              <a:t>This </a:t>
            </a:r>
            <a:r>
              <a:rPr lang="en-US" sz="1800" dirty="0">
                <a:solidFill>
                  <a:srgbClr val="00BEF2"/>
                </a:solidFill>
              </a:rPr>
              <a:t>abstract</a:t>
            </a:r>
            <a:r>
              <a:rPr lang="en-US" sz="1800" dirty="0"/>
              <a:t> base class defines all of the steps that must be taken in order to correctly create a product. Each step is generally abstract as the actual functionality of the builder is carried out in the concrete subclasses. The </a:t>
            </a:r>
            <a:r>
              <a:rPr lang="en-US" sz="1800" dirty="0" err="1"/>
              <a:t>GetProduct</a:t>
            </a:r>
            <a:r>
              <a:rPr lang="en-US" sz="1800" dirty="0"/>
              <a:t> method is used to return the final product. The builder class is often replaced with a simple </a:t>
            </a:r>
            <a:r>
              <a:rPr lang="en-US" sz="1800" dirty="0" smtClean="0"/>
              <a:t>interface</a:t>
            </a:r>
            <a:r>
              <a:rPr lang="en-US" sz="1800" dirty="0"/>
              <a:t>.</a:t>
            </a:r>
          </a:p>
          <a:p>
            <a:pPr fontAlgn="base"/>
            <a:endParaRPr lang="en-US" sz="18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20</a:t>
            </a:fld>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5091" y="1320125"/>
            <a:ext cx="1168016" cy="853232"/>
          </a:xfrm>
          <a:prstGeom prst="rect">
            <a:avLst/>
          </a:prstGeom>
        </p:spPr>
      </p:pic>
      <p:pic>
        <p:nvPicPr>
          <p:cNvPr id="3" name="Picture 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2190" y="2480096"/>
            <a:ext cx="1190917" cy="729322"/>
          </a:xfrm>
          <a:prstGeom prst="rect">
            <a:avLst/>
          </a:prstGeom>
        </p:spPr>
      </p:pic>
    </p:spTree>
    <p:extLst>
      <p:ext uri="{BB962C8B-B14F-4D97-AF65-F5344CB8AC3E}">
        <p14:creationId xmlns:p14="http://schemas.microsoft.com/office/powerpoint/2010/main" val="19127314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Structure</a:t>
            </a:r>
          </a:p>
        </p:txBody>
      </p:sp>
      <p:sp>
        <p:nvSpPr>
          <p:cNvPr id="113" name="Google Shape;113;p18"/>
          <p:cNvSpPr txBox="1">
            <a:spLocks noGrp="1"/>
          </p:cNvSpPr>
          <p:nvPr>
            <p:ph type="body" idx="1"/>
          </p:nvPr>
        </p:nvSpPr>
        <p:spPr>
          <a:xfrm>
            <a:off x="1010201" y="1249419"/>
            <a:ext cx="6268202" cy="2780100"/>
          </a:xfrm>
          <a:prstGeom prst="rect">
            <a:avLst/>
          </a:prstGeom>
        </p:spPr>
        <p:txBody>
          <a:bodyPr spcFirstLastPara="1" wrap="square" lIns="91425" tIns="91425" rIns="91425" bIns="91425" anchor="t" anchorCtr="0">
            <a:noAutofit/>
          </a:bodyPr>
          <a:lstStyle/>
          <a:p>
            <a:pPr fontAlgn="base"/>
            <a:r>
              <a:rPr lang="en-US" sz="1700" b="1" dirty="0" err="1" smtClean="0"/>
              <a:t>ConcreteBuilder</a:t>
            </a:r>
            <a:r>
              <a:rPr lang="en-US" sz="1700" b="1" dirty="0" smtClean="0"/>
              <a:t> </a:t>
            </a:r>
            <a:r>
              <a:rPr lang="en-US" sz="1700" b="1" dirty="0"/>
              <a:t>– </a:t>
            </a:r>
            <a:r>
              <a:rPr lang="en-US" sz="1700" dirty="0"/>
              <a:t>There may be any number of concrete builder classes inheriting from Builder. These classes contain the </a:t>
            </a:r>
            <a:r>
              <a:rPr lang="en-US" sz="1700" dirty="0">
                <a:solidFill>
                  <a:srgbClr val="00BEF2"/>
                </a:solidFill>
              </a:rPr>
              <a:t>functionality</a:t>
            </a:r>
            <a:r>
              <a:rPr lang="en-US" sz="1700" dirty="0"/>
              <a:t> to create a particular complex product</a:t>
            </a:r>
            <a:r>
              <a:rPr lang="en-US" sz="1700" dirty="0" smtClean="0"/>
              <a:t>.</a:t>
            </a:r>
          </a:p>
          <a:p>
            <a:pPr fontAlgn="base"/>
            <a:endParaRPr lang="en-US" sz="17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21</a:t>
            </a:fld>
            <a:endParaRPr/>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3782" y="2161018"/>
            <a:ext cx="457264" cy="390580"/>
          </a:xfrm>
          <a:prstGeom prst="rect">
            <a:avLst/>
          </a:prstGeom>
        </p:spPr>
      </p:pic>
      <p:pic>
        <p:nvPicPr>
          <p:cNvPr id="4" name="Picture 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6118" y="1320125"/>
            <a:ext cx="739007" cy="964599"/>
          </a:xfrm>
          <a:prstGeom prst="rect">
            <a:avLst/>
          </a:prstGeom>
        </p:spPr>
      </p:pic>
      <p:pic>
        <p:nvPicPr>
          <p:cNvPr id="11" name="Picture 10"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854029">
            <a:off x="7260445" y="1607135"/>
            <a:ext cx="457264" cy="390580"/>
          </a:xfrm>
          <a:prstGeom prst="rect">
            <a:avLst/>
          </a:prstGeom>
        </p:spPr>
      </p:pic>
      <p:pic>
        <p:nvPicPr>
          <p:cNvPr id="12" name="Picture 1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5669" y="1370428"/>
            <a:ext cx="457264" cy="667922"/>
          </a:xfrm>
          <a:prstGeom prst="rect">
            <a:avLst/>
          </a:prstGeom>
        </p:spPr>
      </p:pic>
      <p:pic>
        <p:nvPicPr>
          <p:cNvPr id="13" name="Picture 1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1066" y="1914644"/>
            <a:ext cx="457264" cy="390580"/>
          </a:xfrm>
          <a:prstGeom prst="rect">
            <a:avLst/>
          </a:prstGeom>
        </p:spPr>
      </p:pic>
      <p:pic>
        <p:nvPicPr>
          <p:cNvPr id="14" name="Picture 1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0551" y="1976135"/>
            <a:ext cx="389880" cy="390580"/>
          </a:xfrm>
          <a:prstGeom prst="rect">
            <a:avLst/>
          </a:prstGeom>
        </p:spPr>
      </p:pic>
      <p:pic>
        <p:nvPicPr>
          <p:cNvPr id="15" name="Picture 1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5138" y="1700298"/>
            <a:ext cx="203537" cy="390580"/>
          </a:xfrm>
          <a:prstGeom prst="rect">
            <a:avLst/>
          </a:prstGeom>
        </p:spPr>
      </p:pic>
    </p:spTree>
    <p:extLst>
      <p:ext uri="{BB962C8B-B14F-4D97-AF65-F5344CB8AC3E}">
        <p14:creationId xmlns:p14="http://schemas.microsoft.com/office/powerpoint/2010/main" val="33655966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Structure</a:t>
            </a:r>
          </a:p>
        </p:txBody>
      </p:sp>
      <p:sp>
        <p:nvSpPr>
          <p:cNvPr id="113" name="Google Shape;113;p18"/>
          <p:cNvSpPr txBox="1">
            <a:spLocks noGrp="1"/>
          </p:cNvSpPr>
          <p:nvPr>
            <p:ph type="body" idx="1"/>
          </p:nvPr>
        </p:nvSpPr>
        <p:spPr>
          <a:xfrm>
            <a:off x="1010201" y="1249419"/>
            <a:ext cx="6268202" cy="2780100"/>
          </a:xfrm>
          <a:prstGeom prst="rect">
            <a:avLst/>
          </a:prstGeom>
        </p:spPr>
        <p:txBody>
          <a:bodyPr spcFirstLastPara="1" wrap="square" lIns="91425" tIns="91425" rIns="91425" bIns="91425" anchor="t" anchorCtr="0">
            <a:noAutofit/>
          </a:bodyPr>
          <a:lstStyle/>
          <a:p>
            <a:pPr fontAlgn="base"/>
            <a:r>
              <a:rPr lang="en-US" sz="1700" b="1" dirty="0" err="1" smtClean="0"/>
              <a:t>ConcreteBuilder</a:t>
            </a:r>
            <a:r>
              <a:rPr lang="en-US" sz="1700" b="1" dirty="0" smtClean="0"/>
              <a:t> </a:t>
            </a:r>
            <a:r>
              <a:rPr lang="en-US" sz="1700" b="1" dirty="0"/>
              <a:t>– </a:t>
            </a:r>
            <a:r>
              <a:rPr lang="en-US" sz="1700" dirty="0"/>
              <a:t>There may be any number of concrete builder classes inheriting from Builder. These classes contain the </a:t>
            </a:r>
            <a:r>
              <a:rPr lang="en-US" sz="1700" dirty="0">
                <a:solidFill>
                  <a:srgbClr val="00BEF2"/>
                </a:solidFill>
              </a:rPr>
              <a:t>functionality</a:t>
            </a:r>
            <a:r>
              <a:rPr lang="en-US" sz="1700" dirty="0"/>
              <a:t> to create a particular complex product</a:t>
            </a:r>
            <a:r>
              <a:rPr lang="en-US" sz="1700" dirty="0" smtClean="0"/>
              <a:t>.</a:t>
            </a:r>
          </a:p>
          <a:p>
            <a:pPr fontAlgn="base"/>
            <a:r>
              <a:rPr lang="en-US" sz="1700" b="1" dirty="0"/>
              <a:t>Director – </a:t>
            </a:r>
            <a:r>
              <a:rPr lang="en-US" sz="1700" dirty="0"/>
              <a:t>The director class controls the </a:t>
            </a:r>
            <a:r>
              <a:rPr lang="en-US" sz="1700" dirty="0">
                <a:solidFill>
                  <a:srgbClr val="00BEF2"/>
                </a:solidFill>
              </a:rPr>
              <a:t>algorithm that generates</a:t>
            </a:r>
            <a:r>
              <a:rPr lang="en-US" sz="1700" dirty="0"/>
              <a:t> the final product object. A director object is instantiated and its Construct method is called. The method includes a parameter to capture the specific concrete builder object that is to be used to generate the product. The director then calls methods of the concrete builder in the correct order to generate the product object. </a:t>
            </a:r>
          </a:p>
          <a:p>
            <a:pPr fontAlgn="base"/>
            <a:endParaRPr lang="en-US" sz="1700" dirty="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22</a:t>
            </a:fld>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8402" y="2356308"/>
            <a:ext cx="1206650" cy="1182024"/>
          </a:xfrm>
          <a:prstGeom prst="rect">
            <a:avLst/>
          </a:prstGeom>
        </p:spPr>
      </p:pic>
      <p:pic>
        <p:nvPicPr>
          <p:cNvPr id="3" name="Picture 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93782" y="2161018"/>
            <a:ext cx="457264" cy="390580"/>
          </a:xfrm>
          <a:prstGeom prst="rect">
            <a:avLst/>
          </a:prstGeom>
        </p:spPr>
      </p:pic>
      <p:pic>
        <p:nvPicPr>
          <p:cNvPr id="4" name="Picture 3"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76118" y="1320125"/>
            <a:ext cx="739007" cy="964599"/>
          </a:xfrm>
          <a:prstGeom prst="rect">
            <a:avLst/>
          </a:prstGeom>
        </p:spPr>
      </p:pic>
      <p:pic>
        <p:nvPicPr>
          <p:cNvPr id="11" name="Picture 1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854029">
            <a:off x="7260445" y="1607135"/>
            <a:ext cx="457264" cy="390580"/>
          </a:xfrm>
          <a:prstGeom prst="rect">
            <a:avLst/>
          </a:prstGeom>
        </p:spPr>
      </p:pic>
      <p:pic>
        <p:nvPicPr>
          <p:cNvPr id="12" name="Picture 11"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5669" y="1370428"/>
            <a:ext cx="457264" cy="667922"/>
          </a:xfrm>
          <a:prstGeom prst="rect">
            <a:avLst/>
          </a:prstGeom>
        </p:spPr>
      </p:pic>
      <p:pic>
        <p:nvPicPr>
          <p:cNvPr id="13" name="Picture 1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71066" y="1914644"/>
            <a:ext cx="457264" cy="390580"/>
          </a:xfrm>
          <a:prstGeom prst="rect">
            <a:avLst/>
          </a:prstGeom>
        </p:spPr>
      </p:pic>
      <p:pic>
        <p:nvPicPr>
          <p:cNvPr id="14" name="Picture 1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10551" y="1976135"/>
            <a:ext cx="389880" cy="390580"/>
          </a:xfrm>
          <a:prstGeom prst="rect">
            <a:avLst/>
          </a:prstGeom>
        </p:spPr>
      </p:pic>
      <p:pic>
        <p:nvPicPr>
          <p:cNvPr id="15" name="Picture 14"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5138" y="1700298"/>
            <a:ext cx="203537" cy="390580"/>
          </a:xfrm>
          <a:prstGeom prst="rect">
            <a:avLst/>
          </a:prstGeom>
        </p:spPr>
      </p:pic>
    </p:spTree>
    <p:extLst>
      <p:ext uri="{BB962C8B-B14F-4D97-AF65-F5344CB8AC3E}">
        <p14:creationId xmlns:p14="http://schemas.microsoft.com/office/powerpoint/2010/main" val="31066440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7"/>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Diagram</a:t>
            </a:r>
            <a:endParaRPr dirty="0"/>
          </a:p>
        </p:txBody>
      </p:sp>
      <p:sp>
        <p:nvSpPr>
          <p:cNvPr id="308" name="Google Shape;308;p37"/>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23</a:t>
            </a:fld>
            <a:endParaRPr/>
          </a:p>
        </p:txBody>
      </p:sp>
      <p:pic>
        <p:nvPicPr>
          <p:cNvPr id="7" name="Picture 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2961860" y="2080590"/>
            <a:ext cx="705752" cy="132523"/>
          </a:xfrm>
          <a:prstGeom prst="rect">
            <a:avLst/>
          </a:prstGeom>
        </p:spPr>
      </p:pic>
      <p:pic>
        <p:nvPicPr>
          <p:cNvPr id="2" name="Picture 1"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5700" y="1320125"/>
            <a:ext cx="4471954" cy="3182064"/>
          </a:xfrm>
          <a:prstGeom prst="rect">
            <a:avLst/>
          </a:prstGeom>
        </p:spPr>
      </p:pic>
    </p:spTree>
    <p:extLst>
      <p:ext uri="{BB962C8B-B14F-4D97-AF65-F5344CB8AC3E}">
        <p14:creationId xmlns:p14="http://schemas.microsoft.com/office/powerpoint/2010/main" val="35169245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The code</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indent="0"/>
            <a:r>
              <a:rPr lang="en-US" dirty="0" smtClean="0"/>
              <a:t>The fun part</a:t>
            </a:r>
            <a:endParaRPr lang="en-US" dirty="0"/>
          </a:p>
          <a:p>
            <a:pPr marL="0" lvl="0" indent="0" algn="l" rtl="0">
              <a:spcBef>
                <a:spcPts val="0"/>
              </a:spcBef>
              <a:spcAft>
                <a:spcPts val="0"/>
              </a:spcAft>
              <a:buNone/>
            </a:pP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24</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1196690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6" name="Google Shape;98;p16"/>
          <p:cNvSpPr txBox="1">
            <a:spLocks/>
          </p:cNvSpPr>
          <p:nvPr/>
        </p:nvSpPr>
        <p:spPr>
          <a:xfrm>
            <a:off x="1154400" y="2726350"/>
            <a:ext cx="6835200" cy="1159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b="1" dirty="0" smtClean="0">
                <a:solidFill>
                  <a:srgbClr val="00BEF2"/>
                </a:solidFill>
                <a:latin typeface="Montserrat" panose="020B0604020202020204" charset="0"/>
              </a:rPr>
              <a:t>Example</a:t>
            </a:r>
            <a:endParaRPr lang="en-US" sz="3000" b="1" dirty="0">
              <a:solidFill>
                <a:srgbClr val="00BEF2"/>
              </a:solidFill>
              <a:latin typeface="Montserrat" panose="020B0604020202020204" charset="0"/>
            </a:endParaRPr>
          </a:p>
        </p:txBody>
      </p:sp>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sp>
        <p:nvSpPr>
          <p:cNvPr id="4" name="Google Shape;99;p16"/>
          <p:cNvSpPr txBox="1">
            <a:spLocks/>
          </p:cNvSpPr>
          <p:nvPr/>
        </p:nvSpPr>
        <p:spPr>
          <a:xfrm>
            <a:off x="1154400" y="316120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smtClean="0">
                <a:solidFill>
                  <a:schemeClr val="bg1"/>
                </a:solidFill>
                <a:latin typeface="Source Sans Pro" panose="020B0604020202020204" charset="0"/>
              </a:rPr>
              <a:t>Abilities in a game</a:t>
            </a:r>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5" name="Picture 2" descr="Imagini pentru rpg abilities 2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2018" y="978860"/>
            <a:ext cx="4137582" cy="23273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0104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2050" name="Picture 2" descr="Imagini pentru lol ability targe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5004" y="809987"/>
            <a:ext cx="6053991" cy="3522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6622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702" y="713350"/>
            <a:ext cx="3444595" cy="3715941"/>
          </a:xfrm>
          <a:prstGeom prst="rect">
            <a:avLst/>
          </a:prstGeom>
        </p:spPr>
      </p:pic>
    </p:spTree>
    <p:extLst>
      <p:ext uri="{BB962C8B-B14F-4D97-AF65-F5344CB8AC3E}">
        <p14:creationId xmlns:p14="http://schemas.microsoft.com/office/powerpoint/2010/main" val="3204827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sp>
        <p:nvSpPr>
          <p:cNvPr id="55" name="Google Shape;98;p16"/>
          <p:cNvSpPr txBox="1">
            <a:spLocks/>
          </p:cNvSpPr>
          <p:nvPr/>
        </p:nvSpPr>
        <p:spPr>
          <a:xfrm>
            <a:off x="5556250" y="560853"/>
            <a:ext cx="29960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Product</a:t>
            </a:r>
            <a:endParaRPr lang="en-US" sz="3000" b="1" dirty="0">
              <a:solidFill>
                <a:srgbClr val="00BEF2"/>
              </a:solidFill>
              <a:latin typeface="Montserrat" panose="020B0604020202020204" charset="0"/>
            </a:endParaRPr>
          </a:p>
        </p:txBody>
      </p:sp>
      <p:pic>
        <p:nvPicPr>
          <p:cNvPr id="56" name="Picture 5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6917" y="1141835"/>
            <a:ext cx="1613348" cy="3344459"/>
          </a:xfrm>
          <a:prstGeom prst="rect">
            <a:avLst/>
          </a:prstGeom>
        </p:spPr>
      </p:pic>
      <p:pic>
        <p:nvPicPr>
          <p:cNvPr id="59" name="Picture 5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61" name="Picture 60"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9581" y="1353928"/>
            <a:ext cx="1168016" cy="853232"/>
          </a:xfrm>
          <a:prstGeom prst="rect">
            <a:avLst/>
          </a:prstGeom>
        </p:spPr>
      </p:pic>
      <p:pic>
        <p:nvPicPr>
          <p:cNvPr id="62" name="Picture 61"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63" name="Picture 6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1475" y="2213203"/>
            <a:ext cx="1214546" cy="234722"/>
          </a:xfrm>
          <a:prstGeom prst="rect">
            <a:avLst/>
          </a:prstGeom>
        </p:spPr>
      </p:pic>
      <p:pic>
        <p:nvPicPr>
          <p:cNvPr id="64" name="Picture 63"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840" y="640080"/>
            <a:ext cx="3502441" cy="3868405"/>
          </a:xfrm>
          <a:prstGeom prst="rect">
            <a:avLst/>
          </a:prstGeom>
        </p:spPr>
      </p:pic>
      <p:pic>
        <p:nvPicPr>
          <p:cNvPr id="65" name="Picture 64"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18995"/>
            <a:ext cx="3436257" cy="2817229"/>
          </a:xfrm>
          <a:prstGeom prst="rect">
            <a:avLst/>
          </a:prstGeom>
        </p:spPr>
      </p:pic>
      <p:pic>
        <p:nvPicPr>
          <p:cNvPr id="70" name="Picture 2" descr="Imagini pentru ignite icon lol"/>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260" y="78026"/>
            <a:ext cx="571580" cy="562053"/>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4840" y="78026"/>
            <a:ext cx="571580" cy="562053"/>
          </a:xfrm>
          <a:prstGeom prst="rect">
            <a:avLst/>
          </a:prstGeom>
        </p:spPr>
      </p:pic>
      <p:pic>
        <p:nvPicPr>
          <p:cNvPr id="10242" name="Picture 2" descr="Imagini pentru nature ability icon"/>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96420" y="78025"/>
            <a:ext cx="562053" cy="562053"/>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72" descr="Screen Clippi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237105" y="1664745"/>
            <a:ext cx="1994598" cy="2151721"/>
          </a:xfrm>
          <a:prstGeom prst="rect">
            <a:avLst/>
          </a:prstGeom>
        </p:spPr>
      </p:pic>
    </p:spTree>
    <p:extLst>
      <p:ext uri="{BB962C8B-B14F-4D97-AF65-F5344CB8AC3E}">
        <p14:creationId xmlns:p14="http://schemas.microsoft.com/office/powerpoint/2010/main" val="34066059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22" name="Picture 2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6917" y="1141835"/>
            <a:ext cx="1613348" cy="3344459"/>
          </a:xfrm>
          <a:prstGeom prst="rect">
            <a:avLst/>
          </a:prstGeom>
        </p:spPr>
      </p:pic>
      <p:pic>
        <p:nvPicPr>
          <p:cNvPr id="25" name="Picture 24"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7" name="Picture 26"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61275" y="1381835"/>
            <a:ext cx="1004631" cy="984128"/>
          </a:xfrm>
          <a:prstGeom prst="rect">
            <a:avLst/>
          </a:prstGeom>
        </p:spPr>
      </p:pic>
      <p:pic>
        <p:nvPicPr>
          <p:cNvPr id="28" name="Picture 2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8378" y="1266712"/>
            <a:ext cx="510255" cy="230245"/>
          </a:xfrm>
          <a:prstGeom prst="rect">
            <a:avLst/>
          </a:prstGeom>
        </p:spPr>
      </p:pic>
      <p:pic>
        <p:nvPicPr>
          <p:cNvPr id="29" name="Picture 28"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02493" y="2779625"/>
            <a:ext cx="1522193" cy="1057078"/>
          </a:xfrm>
          <a:prstGeom prst="rect">
            <a:avLst/>
          </a:prstGeom>
        </p:spPr>
      </p:pic>
      <p:pic>
        <p:nvPicPr>
          <p:cNvPr id="30" name="Picture 2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6912" y="3097243"/>
            <a:ext cx="93944" cy="230245"/>
          </a:xfrm>
          <a:prstGeom prst="rect">
            <a:avLst/>
          </a:prstGeom>
        </p:spPr>
      </p:pic>
      <p:pic>
        <p:nvPicPr>
          <p:cNvPr id="31" name="Picture 3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6878" y="2599955"/>
            <a:ext cx="1214546" cy="233733"/>
          </a:xfrm>
          <a:prstGeom prst="rect">
            <a:avLst/>
          </a:prstGeom>
        </p:spPr>
      </p:pic>
      <p:sp>
        <p:nvSpPr>
          <p:cNvPr id="32" name="Google Shape;98;p16"/>
          <p:cNvSpPr txBox="1">
            <a:spLocks/>
          </p:cNvSpPr>
          <p:nvPr/>
        </p:nvSpPr>
        <p:spPr>
          <a:xfrm>
            <a:off x="5556250" y="560853"/>
            <a:ext cx="29960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Director</a:t>
            </a:r>
            <a:endParaRPr lang="en-US" sz="3000" b="1" dirty="0">
              <a:solidFill>
                <a:srgbClr val="00BEF2"/>
              </a:solidFill>
              <a:latin typeface="Montserrat" panose="020B0604020202020204" charset="0"/>
            </a:endParaRPr>
          </a:p>
        </p:txBody>
      </p:sp>
      <p:pic>
        <p:nvPicPr>
          <p:cNvPr id="33" name="Picture 32"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34" name="Picture 33"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8400" y="709537"/>
            <a:ext cx="2391645" cy="3798948"/>
          </a:xfrm>
          <a:prstGeom prst="rect">
            <a:avLst/>
          </a:prstGeom>
        </p:spPr>
      </p:pic>
      <p:pic>
        <p:nvPicPr>
          <p:cNvPr id="38" name="Picture 37"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37105" y="1664745"/>
            <a:ext cx="1994598" cy="2151721"/>
          </a:xfrm>
          <a:prstGeom prst="rect">
            <a:avLst/>
          </a:prstGeom>
        </p:spPr>
      </p:pic>
    </p:spTree>
    <p:extLst>
      <p:ext uri="{BB962C8B-B14F-4D97-AF65-F5344CB8AC3E}">
        <p14:creationId xmlns:p14="http://schemas.microsoft.com/office/powerpoint/2010/main" val="3755271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1010200" y="984425"/>
            <a:ext cx="7304925" cy="2764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dirty="0" smtClean="0">
              <a:solidFill>
                <a:srgbClr val="00BEF2"/>
              </a:solidFill>
            </a:endParaRPr>
          </a:p>
          <a:p>
            <a:pPr marL="0" lvl="0" indent="0">
              <a:buNone/>
            </a:pPr>
            <a:r>
              <a:rPr lang="en-US" sz="1800" b="1" dirty="0"/>
              <a:t>Builder</a:t>
            </a:r>
            <a:r>
              <a:rPr lang="en-US" sz="1800" dirty="0"/>
              <a:t> is a </a:t>
            </a:r>
            <a:r>
              <a:rPr lang="en-US" sz="1800" dirty="0">
                <a:solidFill>
                  <a:srgbClr val="00BEF2"/>
                </a:solidFill>
              </a:rPr>
              <a:t>creational</a:t>
            </a:r>
            <a:r>
              <a:rPr lang="en-US" sz="1800" dirty="0"/>
              <a:t> design pattern that lets you construct complex objects step by step. The pattern allows you to produce different types and representations of an object using the same construction code.</a:t>
            </a:r>
            <a:endParaRPr sz="1800" dirty="0"/>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Definition</a:t>
            </a:r>
            <a:endParaRPr lang="en-US" dirty="0"/>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3</a:t>
            </a:fld>
            <a:endParaRPr/>
          </a:p>
        </p:txBody>
      </p:sp>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6625" y="2608917"/>
            <a:ext cx="2934658" cy="1858170"/>
          </a:xfrm>
          <a:prstGeom prst="rect">
            <a:avLst/>
          </a:prstGeom>
        </p:spPr>
      </p:pic>
      <p:pic>
        <p:nvPicPr>
          <p:cNvPr id="9" name="Picture 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9105" y="2302731"/>
            <a:ext cx="3418226" cy="2164356"/>
          </a:xfrm>
          <a:prstGeom prst="rect">
            <a:avLst/>
          </a:prstGeom>
        </p:spPr>
      </p:pic>
    </p:spTree>
    <p:extLst>
      <p:ext uri="{BB962C8B-B14F-4D97-AF65-F5344CB8AC3E}">
        <p14:creationId xmlns:p14="http://schemas.microsoft.com/office/powerpoint/2010/main" val="1482041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sp>
        <p:nvSpPr>
          <p:cNvPr id="24" name="Google Shape;98;p16"/>
          <p:cNvSpPr txBox="1">
            <a:spLocks/>
          </p:cNvSpPr>
          <p:nvPr/>
        </p:nvSpPr>
        <p:spPr>
          <a:xfrm>
            <a:off x="5986490" y="560853"/>
            <a:ext cx="256581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Builder</a:t>
            </a:r>
            <a:endParaRPr lang="en-US" sz="3000" b="1" dirty="0">
              <a:solidFill>
                <a:srgbClr val="00BEF2"/>
              </a:solidFill>
              <a:latin typeface="Montserrat" panose="020B0604020202020204" charset="0"/>
            </a:endParaRPr>
          </a:p>
        </p:txBody>
      </p:sp>
      <p:pic>
        <p:nvPicPr>
          <p:cNvPr id="35" name="Picture 3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6917" y="1141835"/>
            <a:ext cx="1613348" cy="3344459"/>
          </a:xfrm>
          <a:prstGeom prst="rect">
            <a:avLst/>
          </a:prstGeom>
        </p:spPr>
      </p:pic>
      <p:pic>
        <p:nvPicPr>
          <p:cNvPr id="36" name="Picture 3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8131" y="1415883"/>
            <a:ext cx="1190917" cy="729322"/>
          </a:xfrm>
          <a:prstGeom prst="rect">
            <a:avLst/>
          </a:prstGeom>
        </p:spPr>
      </p:pic>
      <p:pic>
        <p:nvPicPr>
          <p:cNvPr id="37" name="Picture 36"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48379" y="2578596"/>
            <a:ext cx="1324160" cy="1457528"/>
          </a:xfrm>
          <a:prstGeom prst="rect">
            <a:avLst/>
          </a:prstGeom>
        </p:spPr>
      </p:pic>
      <p:pic>
        <p:nvPicPr>
          <p:cNvPr id="38" name="Picture 37"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39" name="Picture 38"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pic>
        <p:nvPicPr>
          <p:cNvPr id="41" name="Picture 40"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43" name="Picture 42"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44" name="Picture 43"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8542" y="1224351"/>
            <a:ext cx="3057953" cy="3284134"/>
          </a:xfrm>
          <a:prstGeom prst="rect">
            <a:avLst/>
          </a:prstGeom>
        </p:spPr>
      </p:pic>
      <p:pic>
        <p:nvPicPr>
          <p:cNvPr id="47" name="Picture 46"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237105" y="1664745"/>
            <a:ext cx="1994598" cy="2151721"/>
          </a:xfrm>
          <a:prstGeom prst="rect">
            <a:avLst/>
          </a:prstGeom>
        </p:spPr>
      </p:pic>
    </p:spTree>
    <p:extLst>
      <p:ext uri="{BB962C8B-B14F-4D97-AF65-F5344CB8AC3E}">
        <p14:creationId xmlns:p14="http://schemas.microsoft.com/office/powerpoint/2010/main" val="31461300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9" name="Picture 1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62" name="Picture 2" descr="Imagini pentru ignite icon lol"/>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260" y="78026"/>
            <a:ext cx="571580" cy="562053"/>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237105" y="1664745"/>
            <a:ext cx="1994598" cy="2151721"/>
          </a:xfrm>
          <a:prstGeom prst="rect">
            <a:avLst/>
          </a:prstGeom>
        </p:spPr>
      </p:pic>
    </p:spTree>
    <p:extLst>
      <p:ext uri="{BB962C8B-B14F-4D97-AF65-F5344CB8AC3E}">
        <p14:creationId xmlns:p14="http://schemas.microsoft.com/office/powerpoint/2010/main" val="4152991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6" name="Picture 1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1713" y="1218796"/>
            <a:ext cx="2548543" cy="3259632"/>
          </a:xfrm>
          <a:prstGeom prst="rect">
            <a:avLst/>
          </a:prstGeom>
        </p:spPr>
      </p:pic>
      <p:pic>
        <p:nvPicPr>
          <p:cNvPr id="18" name="Picture 1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0256" y="1218797"/>
            <a:ext cx="106903" cy="3257652"/>
          </a:xfrm>
          <a:prstGeom prst="rect">
            <a:avLst/>
          </a:prstGeom>
        </p:spPr>
      </p:pic>
      <p:pic>
        <p:nvPicPr>
          <p:cNvPr id="19" name="Picture 18"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60" name="Picture 5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6272" y="1224351"/>
            <a:ext cx="2649927" cy="3284133"/>
          </a:xfrm>
          <a:prstGeom prst="rect">
            <a:avLst/>
          </a:prstGeom>
        </p:spPr>
      </p:pic>
      <p:pic>
        <p:nvPicPr>
          <p:cNvPr id="61" name="Picture 60"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61715" y="1218796"/>
            <a:ext cx="2655444" cy="2227380"/>
          </a:xfrm>
          <a:prstGeom prst="rect">
            <a:avLst/>
          </a:prstGeom>
        </p:spPr>
      </p:pic>
      <p:pic>
        <p:nvPicPr>
          <p:cNvPr id="62" name="Picture 2" descr="Imagini pentru ignite icon lol"/>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260" y="78026"/>
            <a:ext cx="571580" cy="562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1034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8" name="Picture 1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256" y="1218797"/>
            <a:ext cx="106903" cy="3257652"/>
          </a:xfrm>
          <a:prstGeom prst="rect">
            <a:avLst/>
          </a:prstGeom>
        </p:spPr>
      </p:pic>
      <p:pic>
        <p:nvPicPr>
          <p:cNvPr id="19" name="Picture 1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25" name="Picture 2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6272" y="1333973"/>
            <a:ext cx="2649927" cy="3174512"/>
          </a:xfrm>
          <a:prstGeom prst="rect">
            <a:avLst/>
          </a:prstGeom>
        </p:spPr>
      </p:pic>
      <p:pic>
        <p:nvPicPr>
          <p:cNvPr id="27" name="Picture 26"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961713" y="1218796"/>
            <a:ext cx="2548543" cy="3259632"/>
          </a:xfrm>
          <a:prstGeom prst="rect">
            <a:avLst/>
          </a:prstGeom>
        </p:spPr>
      </p:pic>
      <p:pic>
        <p:nvPicPr>
          <p:cNvPr id="28" name="Picture 27"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3260" y="78027"/>
            <a:ext cx="571580" cy="562053"/>
          </a:xfrm>
          <a:prstGeom prst="rect">
            <a:avLst/>
          </a:prstGeom>
        </p:spPr>
      </p:pic>
      <p:pic>
        <p:nvPicPr>
          <p:cNvPr id="30" name="Picture 2" descr="Imagini pentru ignite icon lol"/>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260" y="78026"/>
            <a:ext cx="571580" cy="562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8842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9" name="Picture 1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32" name="Picture 31"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76151" y="2424325"/>
            <a:ext cx="1037709" cy="1671425"/>
          </a:xfrm>
          <a:prstGeom prst="rect">
            <a:avLst/>
          </a:prstGeom>
        </p:spPr>
      </p:pic>
      <p:pic>
        <p:nvPicPr>
          <p:cNvPr id="33" name="Picture 3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0805" y="2275663"/>
            <a:ext cx="1013055" cy="169398"/>
          </a:xfrm>
          <a:prstGeom prst="rect">
            <a:avLst/>
          </a:prstGeom>
        </p:spPr>
      </p:pic>
      <p:pic>
        <p:nvPicPr>
          <p:cNvPr id="34" name="Picture 3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7641" y="4060470"/>
            <a:ext cx="1013055" cy="169398"/>
          </a:xfrm>
          <a:prstGeom prst="rect">
            <a:avLst/>
          </a:prstGeom>
        </p:spPr>
      </p:pic>
      <p:pic>
        <p:nvPicPr>
          <p:cNvPr id="35" name="Picture 3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3870" y="3128375"/>
            <a:ext cx="227808" cy="857837"/>
          </a:xfrm>
          <a:prstGeom prst="rect">
            <a:avLst/>
          </a:prstGeom>
        </p:spPr>
      </p:pic>
      <p:pic>
        <p:nvPicPr>
          <p:cNvPr id="4" name="Picture 3"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3758" y="1254569"/>
            <a:ext cx="2999673" cy="1946993"/>
          </a:xfrm>
          <a:prstGeom prst="rect">
            <a:avLst/>
          </a:prstGeom>
        </p:spPr>
      </p:pic>
      <p:pic>
        <p:nvPicPr>
          <p:cNvPr id="37" name="Picture 36" descr="Screen Clippi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260" y="78027"/>
            <a:ext cx="571580" cy="562053"/>
          </a:xfrm>
          <a:prstGeom prst="rect">
            <a:avLst/>
          </a:prstGeom>
        </p:spPr>
      </p:pic>
      <p:pic>
        <p:nvPicPr>
          <p:cNvPr id="39" name="Picture 38" descr="Screen Clippi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237105" y="1664745"/>
            <a:ext cx="1994598" cy="2151721"/>
          </a:xfrm>
          <a:prstGeom prst="rect">
            <a:avLst/>
          </a:prstGeom>
        </p:spPr>
      </p:pic>
    </p:spTree>
    <p:extLst>
      <p:ext uri="{BB962C8B-B14F-4D97-AF65-F5344CB8AC3E}">
        <p14:creationId xmlns:p14="http://schemas.microsoft.com/office/powerpoint/2010/main" val="879784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8" name="Picture 1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256" y="1218797"/>
            <a:ext cx="106903" cy="3257652"/>
          </a:xfrm>
          <a:prstGeom prst="rect">
            <a:avLst/>
          </a:prstGeom>
        </p:spPr>
      </p:pic>
      <p:pic>
        <p:nvPicPr>
          <p:cNvPr id="19" name="Picture 1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25" name="Picture 2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6272" y="1333973"/>
            <a:ext cx="2649927" cy="3174512"/>
          </a:xfrm>
          <a:prstGeom prst="rect">
            <a:avLst/>
          </a:prstGeom>
        </p:spPr>
      </p:pic>
      <p:pic>
        <p:nvPicPr>
          <p:cNvPr id="32" name="Picture 31"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76151" y="2424325"/>
            <a:ext cx="1037709" cy="1671425"/>
          </a:xfrm>
          <a:prstGeom prst="rect">
            <a:avLst/>
          </a:prstGeom>
        </p:spPr>
      </p:pic>
      <p:pic>
        <p:nvPicPr>
          <p:cNvPr id="33" name="Picture 3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0805" y="2275663"/>
            <a:ext cx="1013055" cy="169398"/>
          </a:xfrm>
          <a:prstGeom prst="rect">
            <a:avLst/>
          </a:prstGeom>
        </p:spPr>
      </p:pic>
      <p:pic>
        <p:nvPicPr>
          <p:cNvPr id="34" name="Picture 3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7641" y="4060470"/>
            <a:ext cx="1013055" cy="169398"/>
          </a:xfrm>
          <a:prstGeom prst="rect">
            <a:avLst/>
          </a:prstGeom>
        </p:spPr>
      </p:pic>
      <p:pic>
        <p:nvPicPr>
          <p:cNvPr id="35" name="Picture 34"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3870" y="3128375"/>
            <a:ext cx="227808" cy="857837"/>
          </a:xfrm>
          <a:prstGeom prst="rect">
            <a:avLst/>
          </a:prstGeom>
        </p:spPr>
      </p:pic>
      <p:pic>
        <p:nvPicPr>
          <p:cNvPr id="4" name="Picture 3"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3758" y="1254569"/>
            <a:ext cx="2999673" cy="1946993"/>
          </a:xfrm>
          <a:prstGeom prst="rect">
            <a:avLst/>
          </a:prstGeom>
        </p:spPr>
      </p:pic>
      <p:pic>
        <p:nvPicPr>
          <p:cNvPr id="5" name="Picture 4" descr="Screen Clippi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65313" y="1217592"/>
            <a:ext cx="2649214" cy="1943242"/>
          </a:xfrm>
          <a:prstGeom prst="rect">
            <a:avLst/>
          </a:prstGeom>
        </p:spPr>
      </p:pic>
      <p:pic>
        <p:nvPicPr>
          <p:cNvPr id="37" name="Picture 36" descr="Screen Clippi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3260" y="78027"/>
            <a:ext cx="571580" cy="562053"/>
          </a:xfrm>
          <a:prstGeom prst="rect">
            <a:avLst/>
          </a:prstGeom>
        </p:spPr>
      </p:pic>
    </p:spTree>
    <p:extLst>
      <p:ext uri="{BB962C8B-B14F-4D97-AF65-F5344CB8AC3E}">
        <p14:creationId xmlns:p14="http://schemas.microsoft.com/office/powerpoint/2010/main" val="4131488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pic>
        <p:nvPicPr>
          <p:cNvPr id="18" name="Picture 17"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256" y="1218797"/>
            <a:ext cx="106903" cy="3257652"/>
          </a:xfrm>
          <a:prstGeom prst="rect">
            <a:avLst/>
          </a:prstGeom>
        </p:spPr>
      </p:pic>
      <p:pic>
        <p:nvPicPr>
          <p:cNvPr id="19" name="Picture 1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1703" y="1141835"/>
            <a:ext cx="1613348" cy="3344459"/>
          </a:xfrm>
          <a:prstGeom prst="rect">
            <a:avLst/>
          </a:prstGeom>
        </p:spPr>
      </p:pic>
      <p:pic>
        <p:nvPicPr>
          <p:cNvPr id="22" name="Picture 21"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94936" y="3030535"/>
            <a:ext cx="175330" cy="198009"/>
          </a:xfrm>
          <a:prstGeom prst="rect">
            <a:avLst/>
          </a:prstGeom>
        </p:spPr>
      </p:pic>
      <p:pic>
        <p:nvPicPr>
          <p:cNvPr id="23" name="Picture 22"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5001" y="3947096"/>
            <a:ext cx="1214546" cy="230245"/>
          </a:xfrm>
          <a:prstGeom prst="rect">
            <a:avLst/>
          </a:prstGeom>
        </p:spPr>
      </p:pic>
      <p:sp>
        <p:nvSpPr>
          <p:cNvPr id="24" name="Google Shape;98;p16"/>
          <p:cNvSpPr txBox="1">
            <a:spLocks/>
          </p:cNvSpPr>
          <p:nvPr/>
        </p:nvSpPr>
        <p:spPr>
          <a:xfrm>
            <a:off x="3879850" y="560853"/>
            <a:ext cx="4672458" cy="5809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3000" b="1" dirty="0" smtClean="0">
                <a:solidFill>
                  <a:srgbClr val="00BEF2"/>
                </a:solidFill>
                <a:latin typeface="Montserrat" panose="020B0604020202020204" charset="0"/>
              </a:rPr>
              <a:t>The Concrete Builder</a:t>
            </a:r>
            <a:endParaRPr lang="en-US" sz="3000" b="1" dirty="0">
              <a:solidFill>
                <a:srgbClr val="00BEF2"/>
              </a:solidFill>
              <a:latin typeface="Montserrat" panose="020B0604020202020204" charset="0"/>
            </a:endParaRPr>
          </a:p>
        </p:txBody>
      </p:sp>
      <p:pic>
        <p:nvPicPr>
          <p:cNvPr id="45" name="Picture 44"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5349" y="1254569"/>
            <a:ext cx="777677" cy="1015074"/>
          </a:xfrm>
          <a:prstGeom prst="rect">
            <a:avLst/>
          </a:prstGeom>
        </p:spPr>
      </p:pic>
      <p:pic>
        <p:nvPicPr>
          <p:cNvPr id="46" name="Picture 4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5627" y="1333973"/>
            <a:ext cx="188119" cy="524258"/>
          </a:xfrm>
          <a:prstGeom prst="rect">
            <a:avLst/>
          </a:prstGeom>
        </p:spPr>
      </p:pic>
      <p:pic>
        <p:nvPicPr>
          <p:cNvPr id="47" name="Picture 46"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6172" y="1722817"/>
            <a:ext cx="188119" cy="572708"/>
          </a:xfrm>
          <a:prstGeom prst="rect">
            <a:avLst/>
          </a:prstGeom>
        </p:spPr>
      </p:pic>
      <p:pic>
        <p:nvPicPr>
          <p:cNvPr id="48" name="Picture 4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6414" y="1945195"/>
            <a:ext cx="188119" cy="350330"/>
          </a:xfrm>
          <a:prstGeom prst="rect">
            <a:avLst/>
          </a:prstGeom>
        </p:spPr>
      </p:pic>
      <p:pic>
        <p:nvPicPr>
          <p:cNvPr id="49" name="Picture 48"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61223" y="1596102"/>
            <a:ext cx="188119" cy="524258"/>
          </a:xfrm>
          <a:prstGeom prst="rect">
            <a:avLst/>
          </a:prstGeom>
        </p:spPr>
      </p:pic>
      <p:pic>
        <p:nvPicPr>
          <p:cNvPr id="50" name="Picture 4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9518" y="1544032"/>
            <a:ext cx="188119" cy="524258"/>
          </a:xfrm>
          <a:prstGeom prst="rect">
            <a:avLst/>
          </a:prstGeom>
        </p:spPr>
      </p:pic>
      <p:pic>
        <p:nvPicPr>
          <p:cNvPr id="51" name="Picture 5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247682">
            <a:off x="7023809" y="1192756"/>
            <a:ext cx="188119" cy="524258"/>
          </a:xfrm>
          <a:prstGeom prst="rect">
            <a:avLst/>
          </a:prstGeom>
        </p:spPr>
      </p:pic>
      <p:pic>
        <p:nvPicPr>
          <p:cNvPr id="52" name="Picture 51" descr="Screen Clippi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93780" y="2395935"/>
            <a:ext cx="1033358" cy="2082493"/>
          </a:xfrm>
          <a:prstGeom prst="rect">
            <a:avLst/>
          </a:prstGeom>
        </p:spPr>
      </p:pic>
      <p:pic>
        <p:nvPicPr>
          <p:cNvPr id="53" name="Picture 5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5001" y="2275663"/>
            <a:ext cx="1132181" cy="173863"/>
          </a:xfrm>
          <a:prstGeom prst="rect">
            <a:avLst/>
          </a:prstGeom>
        </p:spPr>
      </p:pic>
      <p:pic>
        <p:nvPicPr>
          <p:cNvPr id="54" name="Picture 5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1358" y="4044520"/>
            <a:ext cx="1059679" cy="411459"/>
          </a:xfrm>
          <a:prstGeom prst="rect">
            <a:avLst/>
          </a:prstGeom>
        </p:spPr>
      </p:pic>
      <p:pic>
        <p:nvPicPr>
          <p:cNvPr id="56" name="Picture 5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58" name="Picture 57" descr="Screen Clippi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8543" y="1224351"/>
            <a:ext cx="3057952" cy="2029108"/>
          </a:xfrm>
          <a:prstGeom prst="rect">
            <a:avLst/>
          </a:prstGeom>
        </p:spPr>
      </p:pic>
      <p:pic>
        <p:nvPicPr>
          <p:cNvPr id="25" name="Picture 2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6272" y="1333973"/>
            <a:ext cx="2649927" cy="3174512"/>
          </a:xfrm>
          <a:prstGeom prst="rect">
            <a:avLst/>
          </a:prstGeom>
        </p:spPr>
      </p:pic>
      <p:pic>
        <p:nvPicPr>
          <p:cNvPr id="32" name="Picture 31" descr="Screen Clippi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76151" y="2424325"/>
            <a:ext cx="1037709" cy="1671425"/>
          </a:xfrm>
          <a:prstGeom prst="rect">
            <a:avLst/>
          </a:prstGeom>
        </p:spPr>
      </p:pic>
      <p:pic>
        <p:nvPicPr>
          <p:cNvPr id="33" name="Picture 3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0805" y="2275663"/>
            <a:ext cx="1013055" cy="169398"/>
          </a:xfrm>
          <a:prstGeom prst="rect">
            <a:avLst/>
          </a:prstGeom>
        </p:spPr>
      </p:pic>
      <p:pic>
        <p:nvPicPr>
          <p:cNvPr id="34" name="Picture 3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7641" y="4060470"/>
            <a:ext cx="1013055" cy="169398"/>
          </a:xfrm>
          <a:prstGeom prst="rect">
            <a:avLst/>
          </a:prstGeom>
        </p:spPr>
      </p:pic>
      <p:pic>
        <p:nvPicPr>
          <p:cNvPr id="35" name="Picture 34"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3870" y="3128375"/>
            <a:ext cx="227808" cy="857837"/>
          </a:xfrm>
          <a:prstGeom prst="rect">
            <a:avLst/>
          </a:prstGeom>
        </p:spPr>
      </p:pic>
      <p:pic>
        <p:nvPicPr>
          <p:cNvPr id="4" name="Picture 3" descr="Screen Clipp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73758" y="1254569"/>
            <a:ext cx="2999673" cy="1946993"/>
          </a:xfrm>
          <a:prstGeom prst="rect">
            <a:avLst/>
          </a:prstGeom>
        </p:spPr>
      </p:pic>
      <p:pic>
        <p:nvPicPr>
          <p:cNvPr id="2" name="Picture 1" descr="Screen Clippi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66631" y="1218797"/>
            <a:ext cx="2649568" cy="1398044"/>
          </a:xfrm>
          <a:prstGeom prst="rect">
            <a:avLst/>
          </a:prstGeom>
        </p:spPr>
      </p:pic>
      <p:pic>
        <p:nvPicPr>
          <p:cNvPr id="28" name="Picture 27" descr="Screen Clippi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3260" y="78027"/>
            <a:ext cx="571580" cy="562053"/>
          </a:xfrm>
          <a:prstGeom prst="rect">
            <a:avLst/>
          </a:prstGeom>
        </p:spPr>
      </p:pic>
    </p:spTree>
    <p:extLst>
      <p:ext uri="{BB962C8B-B14F-4D97-AF65-F5344CB8AC3E}">
        <p14:creationId xmlns:p14="http://schemas.microsoft.com/office/powerpoint/2010/main" val="6151540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sp>
        <p:nvSpPr>
          <p:cNvPr id="6" name="Google Shape;98;p16"/>
          <p:cNvSpPr txBox="1">
            <a:spLocks/>
          </p:cNvSpPr>
          <p:nvPr/>
        </p:nvSpPr>
        <p:spPr>
          <a:xfrm>
            <a:off x="1154400" y="2726350"/>
            <a:ext cx="6835200" cy="1159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b="1" dirty="0" smtClean="0">
                <a:solidFill>
                  <a:srgbClr val="00BEF2"/>
                </a:solidFill>
                <a:latin typeface="Montserrat" panose="020B0604020202020204" charset="0"/>
              </a:rPr>
              <a:t>Client code</a:t>
            </a:r>
            <a:endParaRPr lang="en-US" sz="3000" b="1" dirty="0">
              <a:solidFill>
                <a:srgbClr val="00BEF2"/>
              </a:solidFill>
              <a:latin typeface="Montserrat" panose="020B0604020202020204" charset="0"/>
            </a:endParaRPr>
          </a:p>
        </p:txBody>
      </p:sp>
      <p:sp>
        <p:nvSpPr>
          <p:cNvPr id="7" name="Google Shape;99;p16"/>
          <p:cNvSpPr txBox="1">
            <a:spLocks/>
          </p:cNvSpPr>
          <p:nvPr/>
        </p:nvSpPr>
        <p:spPr>
          <a:xfrm>
            <a:off x="1154400" y="322105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sp>
        <p:nvSpPr>
          <p:cNvPr id="4" name="Google Shape;99;p16"/>
          <p:cNvSpPr txBox="1">
            <a:spLocks/>
          </p:cNvSpPr>
          <p:nvPr/>
        </p:nvSpPr>
        <p:spPr>
          <a:xfrm>
            <a:off x="1154400" y="3161200"/>
            <a:ext cx="68352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smtClean="0">
                <a:solidFill>
                  <a:schemeClr val="bg1"/>
                </a:solidFill>
                <a:latin typeface="Source Sans Pro" panose="020B0604020202020204" charset="0"/>
              </a:rPr>
              <a:t>The grand finale</a:t>
            </a:r>
            <a:endParaRPr lang="en-US" sz="1800" dirty="0">
              <a:solidFill>
                <a:schemeClr val="bg1"/>
              </a:solidFill>
              <a:latin typeface="Source Sans Pro" panose="020B0604020202020204" charset="0"/>
            </a:endParaRPr>
          </a:p>
          <a:p>
            <a:endParaRPr lang="en-US" sz="1800" dirty="0" smtClean="0">
              <a:solidFill>
                <a:schemeClr val="bg1"/>
              </a:solidFill>
              <a:latin typeface="Source Sans Pro" panose="020B0604020202020204" charset="0"/>
            </a:endParaRPr>
          </a:p>
          <a:p>
            <a:endParaRPr lang="en-US" sz="1800" dirty="0">
              <a:solidFill>
                <a:schemeClr val="bg1"/>
              </a:solidFill>
              <a:latin typeface="Source Sans Pro" panose="020B0604020202020204" charset="0"/>
            </a:endParaRPr>
          </a:p>
        </p:txBody>
      </p:sp>
    </p:spTree>
    <p:extLst>
      <p:ext uri="{BB962C8B-B14F-4D97-AF65-F5344CB8AC3E}">
        <p14:creationId xmlns:p14="http://schemas.microsoft.com/office/powerpoint/2010/main" val="4099495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5516C"/>
        </a:solidFill>
        <a:effectLst/>
      </p:bgPr>
    </p:bg>
    <p:spTree>
      <p:nvGrpSpPr>
        <p:cNvPr id="1" name="Shape 609"/>
        <p:cNvGrpSpPr/>
        <p:nvPr/>
      </p:nvGrpSpPr>
      <p:grpSpPr>
        <a:xfrm>
          <a:off x="0" y="0"/>
          <a:ext cx="0" cy="0"/>
          <a:chOff x="0" y="0"/>
          <a:chExt cx="0" cy="0"/>
        </a:xfrm>
      </p:grpSpPr>
      <p:pic>
        <p:nvPicPr>
          <p:cNvPr id="12" name="Picture 1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 y="640080"/>
            <a:ext cx="3111655" cy="3868405"/>
          </a:xfrm>
          <a:prstGeom prst="rect">
            <a:avLst/>
          </a:prstGeom>
        </p:spPr>
      </p:pic>
      <p:pic>
        <p:nvPicPr>
          <p:cNvPr id="14" name="Picture 13"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758" y="1254569"/>
            <a:ext cx="2999673" cy="1946993"/>
          </a:xfrm>
          <a:prstGeom prst="rect">
            <a:avLst/>
          </a:prstGeom>
        </p:spPr>
      </p:pic>
      <p:pic>
        <p:nvPicPr>
          <p:cNvPr id="15" name="Picture 14"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758" y="1254570"/>
            <a:ext cx="3046026" cy="1860106"/>
          </a:xfrm>
          <a:prstGeom prst="rect">
            <a:avLst/>
          </a:prstGeom>
        </p:spPr>
      </p:pic>
      <p:pic>
        <p:nvPicPr>
          <p:cNvPr id="17" name="Picture 16"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4549" y="879261"/>
            <a:ext cx="3244850" cy="3500461"/>
          </a:xfrm>
          <a:prstGeom prst="rect">
            <a:avLst/>
          </a:prstGeom>
        </p:spPr>
      </p:pic>
    </p:spTree>
    <p:extLst>
      <p:ext uri="{BB962C8B-B14F-4D97-AF65-F5344CB8AC3E}">
        <p14:creationId xmlns:p14="http://schemas.microsoft.com/office/powerpoint/2010/main" val="17495697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Conclusion</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What we’ve learned today</a:t>
            </a: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39</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764973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1010200" y="984425"/>
            <a:ext cx="2701587" cy="2764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dirty="0" smtClean="0">
              <a:solidFill>
                <a:srgbClr val="00BEF2"/>
              </a:solidFill>
            </a:endParaRPr>
          </a:p>
          <a:p>
            <a:pPr marL="0" lvl="0" indent="0">
              <a:buNone/>
            </a:pPr>
            <a:r>
              <a:rPr lang="en-US" sz="1800" b="1" dirty="0"/>
              <a:t>Creational</a:t>
            </a:r>
            <a:r>
              <a:rPr lang="en-US" sz="1800" dirty="0"/>
              <a:t> design patterns provide various object creation mechanisms, which increase flexibility and reuse of existing code.</a:t>
            </a:r>
            <a:endParaRPr sz="1800" dirty="0"/>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Definition</a:t>
            </a:r>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a:t>
            </a:fld>
            <a:endParaRPr/>
          </a:p>
        </p:txBody>
      </p:sp>
      <p:pic>
        <p:nvPicPr>
          <p:cNvPr id="6146" name="Picture 2" descr="Imagine similarÄ"/>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4516" y="1436594"/>
            <a:ext cx="4280442" cy="2764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0455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34" name="Google Shape;234;p3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Pros and Cons</a:t>
            </a:r>
            <a:endParaRPr dirty="0"/>
          </a:p>
        </p:txBody>
      </p:sp>
      <p:sp>
        <p:nvSpPr>
          <p:cNvPr id="256" name="Google Shape;256;p3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40</a:t>
            </a:fld>
            <a:endParaRPr/>
          </a:p>
        </p:txBody>
      </p:sp>
    </p:spTree>
    <p:extLst>
      <p:ext uri="{BB962C8B-B14F-4D97-AF65-F5344CB8AC3E}">
        <p14:creationId xmlns:p14="http://schemas.microsoft.com/office/powerpoint/2010/main" val="9109848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0"/>
          <p:cNvSpPr txBox="1">
            <a:spLocks noGrp="1"/>
          </p:cNvSpPr>
          <p:nvPr>
            <p:ph type="body" idx="1"/>
          </p:nvPr>
        </p:nvSpPr>
        <p:spPr>
          <a:xfrm>
            <a:off x="1283166" y="1608295"/>
            <a:ext cx="3029461" cy="1339800"/>
          </a:xfrm>
          <a:prstGeom prst="rect">
            <a:avLst/>
          </a:prstGeom>
        </p:spPr>
        <p:txBody>
          <a:bodyPr spcFirstLastPara="1" wrap="square" lIns="91425" tIns="91425" rIns="91425" bIns="91425" anchor="t" anchorCtr="0">
            <a:noAutofit/>
          </a:bodyPr>
          <a:lstStyle/>
          <a:p>
            <a:pPr marL="0" lvl="0" indent="0">
              <a:buNone/>
            </a:pPr>
            <a:r>
              <a:rPr lang="en-US" sz="1200" dirty="0"/>
              <a:t> You can construct objects step-by-step, defer construction steps or run steps recursively.</a:t>
            </a:r>
            <a:endParaRPr sz="1200" dirty="0"/>
          </a:p>
        </p:txBody>
      </p:sp>
      <p:sp>
        <p:nvSpPr>
          <p:cNvPr id="234" name="Google Shape;234;p3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Pros and Cons</a:t>
            </a:r>
            <a:endParaRPr dirty="0"/>
          </a:p>
        </p:txBody>
      </p:sp>
      <p:sp>
        <p:nvSpPr>
          <p:cNvPr id="256" name="Google Shape;256;p3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41</a:t>
            </a:fld>
            <a:endParaRPr/>
          </a:p>
        </p:txBody>
      </p:sp>
      <p:grpSp>
        <p:nvGrpSpPr>
          <p:cNvPr id="33" name="Google Shape;454;p39"/>
          <p:cNvGrpSpPr/>
          <p:nvPr/>
        </p:nvGrpSpPr>
        <p:grpSpPr>
          <a:xfrm>
            <a:off x="853295" y="1819121"/>
            <a:ext cx="373346" cy="324495"/>
            <a:chOff x="5975075" y="2327500"/>
            <a:chExt cx="420100" cy="388350"/>
          </a:xfrm>
          <a:solidFill>
            <a:srgbClr val="00B050"/>
          </a:solidFill>
        </p:grpSpPr>
        <p:sp>
          <p:nvSpPr>
            <p:cNvPr id="34"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5"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spTree>
    <p:extLst>
      <p:ext uri="{BB962C8B-B14F-4D97-AF65-F5344CB8AC3E}">
        <p14:creationId xmlns:p14="http://schemas.microsoft.com/office/powerpoint/2010/main" val="27368332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0"/>
          <p:cNvSpPr txBox="1">
            <a:spLocks noGrp="1"/>
          </p:cNvSpPr>
          <p:nvPr>
            <p:ph type="body" idx="1"/>
          </p:nvPr>
        </p:nvSpPr>
        <p:spPr>
          <a:xfrm>
            <a:off x="1283166" y="1608295"/>
            <a:ext cx="3029461" cy="1339800"/>
          </a:xfrm>
          <a:prstGeom prst="rect">
            <a:avLst/>
          </a:prstGeom>
        </p:spPr>
        <p:txBody>
          <a:bodyPr spcFirstLastPara="1" wrap="square" lIns="91425" tIns="91425" rIns="91425" bIns="91425" anchor="t" anchorCtr="0">
            <a:noAutofit/>
          </a:bodyPr>
          <a:lstStyle/>
          <a:p>
            <a:pPr marL="0" lvl="0" indent="0">
              <a:buNone/>
            </a:pPr>
            <a:r>
              <a:rPr lang="en-US" sz="1200" dirty="0"/>
              <a:t> You can construct objects step-by-step, defer construction steps or run steps recursively.</a:t>
            </a:r>
            <a:endParaRPr sz="1200" dirty="0"/>
          </a:p>
        </p:txBody>
      </p:sp>
      <p:sp>
        <p:nvSpPr>
          <p:cNvPr id="231" name="Google Shape;231;p30"/>
          <p:cNvSpPr txBox="1">
            <a:spLocks noGrp="1"/>
          </p:cNvSpPr>
          <p:nvPr>
            <p:ph type="body" idx="1"/>
          </p:nvPr>
        </p:nvSpPr>
        <p:spPr>
          <a:xfrm>
            <a:off x="1283167" y="2443716"/>
            <a:ext cx="2935686" cy="1339800"/>
          </a:xfrm>
          <a:prstGeom prst="rect">
            <a:avLst/>
          </a:prstGeom>
        </p:spPr>
        <p:txBody>
          <a:bodyPr spcFirstLastPara="1" wrap="square" lIns="91425" tIns="91425" rIns="91425" bIns="91425" anchor="t" anchorCtr="0">
            <a:noAutofit/>
          </a:bodyPr>
          <a:lstStyle/>
          <a:p>
            <a:pPr marL="0" lvl="0" indent="0">
              <a:buNone/>
            </a:pPr>
            <a:r>
              <a:rPr lang="en-US" sz="1200" dirty="0"/>
              <a:t> You can reuse the same construction code when building various representations of products.</a:t>
            </a:r>
            <a:endParaRPr sz="1200" dirty="0"/>
          </a:p>
        </p:txBody>
      </p:sp>
      <p:sp>
        <p:nvSpPr>
          <p:cNvPr id="234" name="Google Shape;234;p3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Pros and Cons</a:t>
            </a:r>
            <a:endParaRPr dirty="0"/>
          </a:p>
        </p:txBody>
      </p:sp>
      <p:sp>
        <p:nvSpPr>
          <p:cNvPr id="256" name="Google Shape;256;p3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42</a:t>
            </a:fld>
            <a:endParaRPr/>
          </a:p>
        </p:txBody>
      </p:sp>
      <p:grpSp>
        <p:nvGrpSpPr>
          <p:cNvPr id="33" name="Google Shape;454;p39"/>
          <p:cNvGrpSpPr/>
          <p:nvPr/>
        </p:nvGrpSpPr>
        <p:grpSpPr>
          <a:xfrm>
            <a:off x="853295" y="1819121"/>
            <a:ext cx="373346" cy="324495"/>
            <a:chOff x="5975075" y="2327500"/>
            <a:chExt cx="420100" cy="388350"/>
          </a:xfrm>
          <a:solidFill>
            <a:srgbClr val="00B050"/>
          </a:solidFill>
        </p:grpSpPr>
        <p:sp>
          <p:nvSpPr>
            <p:cNvPr id="34"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5"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36" name="Google Shape;454;p39"/>
          <p:cNvGrpSpPr/>
          <p:nvPr/>
        </p:nvGrpSpPr>
        <p:grpSpPr>
          <a:xfrm>
            <a:off x="853295" y="2615381"/>
            <a:ext cx="373346" cy="324495"/>
            <a:chOff x="5975075" y="2327500"/>
            <a:chExt cx="420100" cy="388350"/>
          </a:xfrm>
          <a:solidFill>
            <a:srgbClr val="00B050"/>
          </a:solidFill>
        </p:grpSpPr>
        <p:sp>
          <p:nvSpPr>
            <p:cNvPr id="37"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8"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sp>
        <p:nvSpPr>
          <p:cNvPr id="5" name="Text Placeholder 4"/>
          <p:cNvSpPr>
            <a:spLocks noGrp="1"/>
          </p:cNvSpPr>
          <p:nvPr>
            <p:ph type="body" idx="2"/>
          </p:nvPr>
        </p:nvSpPr>
        <p:spPr/>
        <p:txBody>
          <a:bodyPr/>
          <a:lstStyle/>
          <a:p>
            <a:endParaRPr lang="en-US"/>
          </a:p>
        </p:txBody>
      </p:sp>
    </p:spTree>
    <p:extLst>
      <p:ext uri="{BB962C8B-B14F-4D97-AF65-F5344CB8AC3E}">
        <p14:creationId xmlns:p14="http://schemas.microsoft.com/office/powerpoint/2010/main" val="3830623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0"/>
          <p:cNvSpPr txBox="1">
            <a:spLocks noGrp="1"/>
          </p:cNvSpPr>
          <p:nvPr>
            <p:ph type="body" idx="1"/>
          </p:nvPr>
        </p:nvSpPr>
        <p:spPr>
          <a:xfrm>
            <a:off x="1283166" y="1608295"/>
            <a:ext cx="3029461" cy="1339800"/>
          </a:xfrm>
          <a:prstGeom prst="rect">
            <a:avLst/>
          </a:prstGeom>
        </p:spPr>
        <p:txBody>
          <a:bodyPr spcFirstLastPara="1" wrap="square" lIns="91425" tIns="91425" rIns="91425" bIns="91425" anchor="t" anchorCtr="0">
            <a:noAutofit/>
          </a:bodyPr>
          <a:lstStyle/>
          <a:p>
            <a:pPr marL="0" lvl="0" indent="0">
              <a:buNone/>
            </a:pPr>
            <a:r>
              <a:rPr lang="en-US" sz="1200" dirty="0"/>
              <a:t> You can construct objects step-by-step, defer construction steps or run steps recursively.</a:t>
            </a:r>
            <a:endParaRPr sz="1200" dirty="0"/>
          </a:p>
        </p:txBody>
      </p:sp>
      <p:sp>
        <p:nvSpPr>
          <p:cNvPr id="229" name="Google Shape;229;p30"/>
          <p:cNvSpPr txBox="1">
            <a:spLocks noGrp="1"/>
          </p:cNvSpPr>
          <p:nvPr>
            <p:ph type="body" idx="2"/>
          </p:nvPr>
        </p:nvSpPr>
        <p:spPr>
          <a:xfrm>
            <a:off x="1283165" y="3263741"/>
            <a:ext cx="3016463" cy="1339800"/>
          </a:xfrm>
          <a:prstGeom prst="rect">
            <a:avLst/>
          </a:prstGeom>
        </p:spPr>
        <p:txBody>
          <a:bodyPr spcFirstLastPara="1" wrap="square" lIns="91425" tIns="91425" rIns="91425" bIns="91425" anchor="t" anchorCtr="0">
            <a:noAutofit/>
          </a:bodyPr>
          <a:lstStyle/>
          <a:p>
            <a:pPr marL="0" lvl="0" indent="0">
              <a:buNone/>
            </a:pPr>
            <a:r>
              <a:rPr lang="en-US" sz="1200" dirty="0"/>
              <a:t> </a:t>
            </a:r>
            <a:r>
              <a:rPr lang="en-US" sz="1200" i="1" dirty="0"/>
              <a:t>Single Responsibility Principle</a:t>
            </a:r>
            <a:r>
              <a:rPr lang="en-US" sz="1200" dirty="0"/>
              <a:t>. You can isolate complex construction code from the business logic of the product.</a:t>
            </a:r>
            <a:endParaRPr sz="1200" dirty="0"/>
          </a:p>
        </p:txBody>
      </p:sp>
      <p:sp>
        <p:nvSpPr>
          <p:cNvPr id="231" name="Google Shape;231;p30"/>
          <p:cNvSpPr txBox="1">
            <a:spLocks noGrp="1"/>
          </p:cNvSpPr>
          <p:nvPr>
            <p:ph type="body" idx="1"/>
          </p:nvPr>
        </p:nvSpPr>
        <p:spPr>
          <a:xfrm>
            <a:off x="1283167" y="2443716"/>
            <a:ext cx="2935686" cy="1339800"/>
          </a:xfrm>
          <a:prstGeom prst="rect">
            <a:avLst/>
          </a:prstGeom>
        </p:spPr>
        <p:txBody>
          <a:bodyPr spcFirstLastPara="1" wrap="square" lIns="91425" tIns="91425" rIns="91425" bIns="91425" anchor="t" anchorCtr="0">
            <a:noAutofit/>
          </a:bodyPr>
          <a:lstStyle/>
          <a:p>
            <a:pPr marL="0" lvl="0" indent="0">
              <a:buNone/>
            </a:pPr>
            <a:r>
              <a:rPr lang="en-US" sz="1200" dirty="0"/>
              <a:t> You can reuse the same construction code when building various representations of products.</a:t>
            </a:r>
            <a:endParaRPr sz="1200" dirty="0"/>
          </a:p>
        </p:txBody>
      </p:sp>
      <p:sp>
        <p:nvSpPr>
          <p:cNvPr id="234" name="Google Shape;234;p3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Pros and Cons</a:t>
            </a:r>
            <a:endParaRPr dirty="0"/>
          </a:p>
        </p:txBody>
      </p:sp>
      <p:sp>
        <p:nvSpPr>
          <p:cNvPr id="256" name="Google Shape;256;p3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43</a:t>
            </a:fld>
            <a:endParaRPr/>
          </a:p>
        </p:txBody>
      </p:sp>
      <p:grpSp>
        <p:nvGrpSpPr>
          <p:cNvPr id="33" name="Google Shape;454;p39"/>
          <p:cNvGrpSpPr/>
          <p:nvPr/>
        </p:nvGrpSpPr>
        <p:grpSpPr>
          <a:xfrm>
            <a:off x="853295" y="1819121"/>
            <a:ext cx="373346" cy="324495"/>
            <a:chOff x="5975075" y="2327500"/>
            <a:chExt cx="420100" cy="388350"/>
          </a:xfrm>
          <a:solidFill>
            <a:srgbClr val="00B050"/>
          </a:solidFill>
        </p:grpSpPr>
        <p:sp>
          <p:nvSpPr>
            <p:cNvPr id="34"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5"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36" name="Google Shape;454;p39"/>
          <p:cNvGrpSpPr/>
          <p:nvPr/>
        </p:nvGrpSpPr>
        <p:grpSpPr>
          <a:xfrm>
            <a:off x="853295" y="2615381"/>
            <a:ext cx="373346" cy="324495"/>
            <a:chOff x="5975075" y="2327500"/>
            <a:chExt cx="420100" cy="388350"/>
          </a:xfrm>
          <a:solidFill>
            <a:srgbClr val="00B050"/>
          </a:solidFill>
        </p:grpSpPr>
        <p:sp>
          <p:nvSpPr>
            <p:cNvPr id="37"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8"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39" name="Google Shape;454;p39"/>
          <p:cNvGrpSpPr/>
          <p:nvPr/>
        </p:nvGrpSpPr>
        <p:grpSpPr>
          <a:xfrm>
            <a:off x="853295" y="3459021"/>
            <a:ext cx="373346" cy="324495"/>
            <a:chOff x="5975075" y="2327500"/>
            <a:chExt cx="420100" cy="388350"/>
          </a:xfrm>
          <a:solidFill>
            <a:srgbClr val="00B050"/>
          </a:solidFill>
        </p:grpSpPr>
        <p:sp>
          <p:nvSpPr>
            <p:cNvPr id="40"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41"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spTree>
    <p:extLst>
      <p:ext uri="{BB962C8B-B14F-4D97-AF65-F5344CB8AC3E}">
        <p14:creationId xmlns:p14="http://schemas.microsoft.com/office/powerpoint/2010/main" val="16259947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0"/>
          <p:cNvSpPr txBox="1">
            <a:spLocks noGrp="1"/>
          </p:cNvSpPr>
          <p:nvPr>
            <p:ph type="body" idx="1"/>
          </p:nvPr>
        </p:nvSpPr>
        <p:spPr>
          <a:xfrm>
            <a:off x="1283166" y="1608295"/>
            <a:ext cx="3029461" cy="1339800"/>
          </a:xfrm>
          <a:prstGeom prst="rect">
            <a:avLst/>
          </a:prstGeom>
        </p:spPr>
        <p:txBody>
          <a:bodyPr spcFirstLastPara="1" wrap="square" lIns="91425" tIns="91425" rIns="91425" bIns="91425" anchor="t" anchorCtr="0">
            <a:noAutofit/>
          </a:bodyPr>
          <a:lstStyle/>
          <a:p>
            <a:pPr marL="0" lvl="0" indent="0">
              <a:buNone/>
            </a:pPr>
            <a:r>
              <a:rPr lang="en-US" sz="1200" dirty="0"/>
              <a:t> You can construct objects step-by-step, defer construction steps or run steps recursively.</a:t>
            </a:r>
            <a:endParaRPr sz="1200" dirty="0"/>
          </a:p>
        </p:txBody>
      </p:sp>
      <p:sp>
        <p:nvSpPr>
          <p:cNvPr id="229" name="Google Shape;229;p30"/>
          <p:cNvSpPr txBox="1">
            <a:spLocks noGrp="1"/>
          </p:cNvSpPr>
          <p:nvPr>
            <p:ph type="body" idx="2"/>
          </p:nvPr>
        </p:nvSpPr>
        <p:spPr>
          <a:xfrm>
            <a:off x="1283165" y="3263741"/>
            <a:ext cx="3016463" cy="1339800"/>
          </a:xfrm>
          <a:prstGeom prst="rect">
            <a:avLst/>
          </a:prstGeom>
        </p:spPr>
        <p:txBody>
          <a:bodyPr spcFirstLastPara="1" wrap="square" lIns="91425" tIns="91425" rIns="91425" bIns="91425" anchor="t" anchorCtr="0">
            <a:noAutofit/>
          </a:bodyPr>
          <a:lstStyle/>
          <a:p>
            <a:pPr marL="0" lvl="0" indent="0">
              <a:buNone/>
            </a:pPr>
            <a:r>
              <a:rPr lang="en-US" sz="1200" dirty="0"/>
              <a:t> </a:t>
            </a:r>
            <a:r>
              <a:rPr lang="en-US" sz="1200" i="1" dirty="0"/>
              <a:t>Single Responsibility Principle</a:t>
            </a:r>
            <a:r>
              <a:rPr lang="en-US" sz="1200" dirty="0"/>
              <a:t>. You can isolate complex construction code from the business logic of the product.</a:t>
            </a:r>
            <a:endParaRPr sz="1200" dirty="0"/>
          </a:p>
        </p:txBody>
      </p:sp>
      <p:sp>
        <p:nvSpPr>
          <p:cNvPr id="231" name="Google Shape;231;p30"/>
          <p:cNvSpPr txBox="1">
            <a:spLocks noGrp="1"/>
          </p:cNvSpPr>
          <p:nvPr>
            <p:ph type="body" idx="1"/>
          </p:nvPr>
        </p:nvSpPr>
        <p:spPr>
          <a:xfrm>
            <a:off x="1283167" y="2443716"/>
            <a:ext cx="2935686" cy="1339800"/>
          </a:xfrm>
          <a:prstGeom prst="rect">
            <a:avLst/>
          </a:prstGeom>
        </p:spPr>
        <p:txBody>
          <a:bodyPr spcFirstLastPara="1" wrap="square" lIns="91425" tIns="91425" rIns="91425" bIns="91425" anchor="t" anchorCtr="0">
            <a:noAutofit/>
          </a:bodyPr>
          <a:lstStyle/>
          <a:p>
            <a:pPr marL="0" lvl="0" indent="0">
              <a:buNone/>
            </a:pPr>
            <a:r>
              <a:rPr lang="en-US" sz="1200" dirty="0"/>
              <a:t> You can reuse the same construction code when building various representations of products.</a:t>
            </a:r>
            <a:endParaRPr sz="1200" dirty="0"/>
          </a:p>
        </p:txBody>
      </p:sp>
      <p:sp>
        <p:nvSpPr>
          <p:cNvPr id="232" name="Google Shape;232;p30"/>
          <p:cNvSpPr txBox="1">
            <a:spLocks noGrp="1"/>
          </p:cNvSpPr>
          <p:nvPr>
            <p:ph type="body" idx="2"/>
          </p:nvPr>
        </p:nvSpPr>
        <p:spPr>
          <a:xfrm>
            <a:off x="4799023" y="1608295"/>
            <a:ext cx="3341085" cy="1339800"/>
          </a:xfrm>
          <a:prstGeom prst="rect">
            <a:avLst/>
          </a:prstGeom>
        </p:spPr>
        <p:txBody>
          <a:bodyPr spcFirstLastPara="1" wrap="square" lIns="91425" tIns="91425" rIns="91425" bIns="91425" anchor="t" anchorCtr="0">
            <a:noAutofit/>
          </a:bodyPr>
          <a:lstStyle/>
          <a:p>
            <a:pPr marL="0" lvl="0" indent="0">
              <a:buNone/>
            </a:pPr>
            <a:r>
              <a:rPr lang="en-US" sz="1200" dirty="0"/>
              <a:t> The overall complexity of the code increases since the pattern requires creating multiple new classes.</a:t>
            </a:r>
            <a:endParaRPr sz="1200" dirty="0"/>
          </a:p>
        </p:txBody>
      </p:sp>
      <p:sp>
        <p:nvSpPr>
          <p:cNvPr id="234" name="Google Shape;234;p3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Pros and Cons</a:t>
            </a:r>
            <a:endParaRPr dirty="0"/>
          </a:p>
        </p:txBody>
      </p:sp>
      <p:sp>
        <p:nvSpPr>
          <p:cNvPr id="256" name="Google Shape;256;p3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44</a:t>
            </a:fld>
            <a:endParaRPr/>
          </a:p>
        </p:txBody>
      </p:sp>
      <p:grpSp>
        <p:nvGrpSpPr>
          <p:cNvPr id="33" name="Google Shape;454;p39"/>
          <p:cNvGrpSpPr/>
          <p:nvPr/>
        </p:nvGrpSpPr>
        <p:grpSpPr>
          <a:xfrm>
            <a:off x="853295" y="1819121"/>
            <a:ext cx="373346" cy="324495"/>
            <a:chOff x="5975075" y="2327500"/>
            <a:chExt cx="420100" cy="388350"/>
          </a:xfrm>
          <a:solidFill>
            <a:srgbClr val="00B050"/>
          </a:solidFill>
        </p:grpSpPr>
        <p:sp>
          <p:nvSpPr>
            <p:cNvPr id="34"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5"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36" name="Google Shape;454;p39"/>
          <p:cNvGrpSpPr/>
          <p:nvPr/>
        </p:nvGrpSpPr>
        <p:grpSpPr>
          <a:xfrm>
            <a:off x="853295" y="2615381"/>
            <a:ext cx="373346" cy="324495"/>
            <a:chOff x="5975075" y="2327500"/>
            <a:chExt cx="420100" cy="388350"/>
          </a:xfrm>
          <a:solidFill>
            <a:srgbClr val="00B050"/>
          </a:solidFill>
        </p:grpSpPr>
        <p:sp>
          <p:nvSpPr>
            <p:cNvPr id="37"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38"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39" name="Google Shape;454;p39"/>
          <p:cNvGrpSpPr/>
          <p:nvPr/>
        </p:nvGrpSpPr>
        <p:grpSpPr>
          <a:xfrm>
            <a:off x="853295" y="3459021"/>
            <a:ext cx="373346" cy="324495"/>
            <a:chOff x="5975075" y="2327500"/>
            <a:chExt cx="420100" cy="388350"/>
          </a:xfrm>
          <a:solidFill>
            <a:srgbClr val="00B050"/>
          </a:solidFill>
        </p:grpSpPr>
        <p:sp>
          <p:nvSpPr>
            <p:cNvPr id="40"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41"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grpSp>
        <p:nvGrpSpPr>
          <p:cNvPr id="42" name="Google Shape;454;p39"/>
          <p:cNvGrpSpPr/>
          <p:nvPr/>
        </p:nvGrpSpPr>
        <p:grpSpPr>
          <a:xfrm rot="10800000">
            <a:off x="4356403" y="1871930"/>
            <a:ext cx="373346" cy="324495"/>
            <a:chOff x="5975075" y="2327500"/>
            <a:chExt cx="420100" cy="388350"/>
          </a:xfrm>
          <a:solidFill>
            <a:srgbClr val="FE4430"/>
          </a:solidFill>
        </p:grpSpPr>
        <p:sp>
          <p:nvSpPr>
            <p:cNvPr id="43" name="Google Shape;455;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sp>
          <p:nvSpPr>
            <p:cNvPr id="44" name="Google Shape;456;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050"/>
                </a:solidFill>
              </a:endParaRPr>
            </a:p>
          </p:txBody>
        </p:sp>
      </p:grpSp>
    </p:spTree>
    <p:extLst>
      <p:ext uri="{BB962C8B-B14F-4D97-AF65-F5344CB8AC3E}">
        <p14:creationId xmlns:p14="http://schemas.microsoft.com/office/powerpoint/2010/main" val="2909479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What is Builder:</a:t>
            </a:r>
            <a:r>
              <a:rPr lang="en-US" sz="1800" dirty="0"/>
              <a:t> </a:t>
            </a:r>
            <a:endParaRPr lang="en-US" sz="1800" dirty="0" smtClean="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45</a:t>
            </a:fld>
            <a:endParaRPr/>
          </a:p>
        </p:txBody>
      </p:sp>
    </p:spTree>
    <p:extLst>
      <p:ext uri="{BB962C8B-B14F-4D97-AF65-F5344CB8AC3E}">
        <p14:creationId xmlns:p14="http://schemas.microsoft.com/office/powerpoint/2010/main" val="14427459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What is Builder:</a:t>
            </a:r>
            <a:r>
              <a:rPr lang="en-US" sz="1800" dirty="0"/>
              <a:t> </a:t>
            </a:r>
            <a:r>
              <a:rPr lang="en-US" sz="1800" dirty="0" smtClean="0"/>
              <a:t>It’s </a:t>
            </a:r>
            <a:r>
              <a:rPr lang="en-US" sz="1800" dirty="0"/>
              <a:t>a creational design pattern that lets you construct complex objects </a:t>
            </a:r>
            <a:r>
              <a:rPr lang="en-US" sz="1800" dirty="0">
                <a:solidFill>
                  <a:srgbClr val="00BEF2"/>
                </a:solidFill>
              </a:rPr>
              <a:t>step by </a:t>
            </a:r>
            <a:r>
              <a:rPr lang="en-US" sz="1800" dirty="0" smtClean="0">
                <a:solidFill>
                  <a:srgbClr val="00BEF2"/>
                </a:solidFill>
              </a:rPr>
              <a:t>step </a:t>
            </a:r>
            <a:r>
              <a:rPr lang="en-US" sz="1800" dirty="0" smtClean="0"/>
              <a:t>and allows </a:t>
            </a:r>
            <a:r>
              <a:rPr lang="en-US" sz="1800" dirty="0"/>
              <a:t>you to produce different types and representations of an object using the same construction code</a:t>
            </a:r>
            <a:r>
              <a:rPr lang="en-US" sz="1800" dirty="0" smtClean="0"/>
              <a:t>.</a:t>
            </a:r>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46</a:t>
            </a:fld>
            <a:endParaRPr/>
          </a:p>
        </p:txBody>
      </p:sp>
    </p:spTree>
    <p:extLst>
      <p:ext uri="{BB962C8B-B14F-4D97-AF65-F5344CB8AC3E}">
        <p14:creationId xmlns:p14="http://schemas.microsoft.com/office/powerpoint/2010/main" val="1199830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What is Builder:</a:t>
            </a:r>
            <a:r>
              <a:rPr lang="en-US" sz="1800" dirty="0"/>
              <a:t> </a:t>
            </a:r>
            <a:r>
              <a:rPr lang="en-US" sz="1800" dirty="0" smtClean="0"/>
              <a:t>It’s </a:t>
            </a:r>
            <a:r>
              <a:rPr lang="en-US" sz="1800" dirty="0"/>
              <a:t>a creational design pattern that lets you construct complex objects </a:t>
            </a:r>
            <a:r>
              <a:rPr lang="en-US" sz="1800" dirty="0">
                <a:solidFill>
                  <a:srgbClr val="00BEF2"/>
                </a:solidFill>
              </a:rPr>
              <a:t>step by </a:t>
            </a:r>
            <a:r>
              <a:rPr lang="en-US" sz="1800" dirty="0" smtClean="0">
                <a:solidFill>
                  <a:srgbClr val="00BEF2"/>
                </a:solidFill>
              </a:rPr>
              <a:t>step </a:t>
            </a:r>
            <a:r>
              <a:rPr lang="en-US" sz="1800" dirty="0" smtClean="0"/>
              <a:t>and allows </a:t>
            </a:r>
            <a:r>
              <a:rPr lang="en-US" sz="1800" dirty="0"/>
              <a:t>you to produce different types and representations of an object using the same construction code</a:t>
            </a:r>
            <a:r>
              <a:rPr lang="en-US" sz="1800" dirty="0" smtClean="0"/>
              <a:t>.</a:t>
            </a:r>
          </a:p>
          <a:p>
            <a:pPr fontAlgn="base"/>
            <a:endParaRPr lang="en-US" sz="1800" dirty="0" smtClean="0"/>
          </a:p>
          <a:p>
            <a:pPr fontAlgn="base"/>
            <a:r>
              <a:rPr lang="en-US" sz="1800" b="1" dirty="0" smtClean="0"/>
              <a:t>When it is good to use it </a:t>
            </a:r>
            <a:r>
              <a:rPr lang="en-US" sz="1800" b="1" dirty="0"/>
              <a:t>:</a:t>
            </a:r>
            <a:r>
              <a:rPr lang="en-US" sz="1800" dirty="0"/>
              <a:t> </a:t>
            </a:r>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47</a:t>
            </a:fld>
            <a:endParaRPr/>
          </a:p>
        </p:txBody>
      </p:sp>
    </p:spTree>
    <p:extLst>
      <p:ext uri="{BB962C8B-B14F-4D97-AF65-F5344CB8AC3E}">
        <p14:creationId xmlns:p14="http://schemas.microsoft.com/office/powerpoint/2010/main" val="1358529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What is Builder:</a:t>
            </a:r>
            <a:r>
              <a:rPr lang="en-US" sz="1800" dirty="0"/>
              <a:t> </a:t>
            </a:r>
            <a:r>
              <a:rPr lang="en-US" sz="1800" dirty="0" smtClean="0"/>
              <a:t>It’s </a:t>
            </a:r>
            <a:r>
              <a:rPr lang="en-US" sz="1800" dirty="0"/>
              <a:t>a creational design pattern that lets you construct complex objects </a:t>
            </a:r>
            <a:r>
              <a:rPr lang="en-US" sz="1800" dirty="0">
                <a:solidFill>
                  <a:srgbClr val="00BEF2"/>
                </a:solidFill>
              </a:rPr>
              <a:t>step by </a:t>
            </a:r>
            <a:r>
              <a:rPr lang="en-US" sz="1800" dirty="0" smtClean="0">
                <a:solidFill>
                  <a:srgbClr val="00BEF2"/>
                </a:solidFill>
              </a:rPr>
              <a:t>step </a:t>
            </a:r>
            <a:r>
              <a:rPr lang="en-US" sz="1800" dirty="0" smtClean="0"/>
              <a:t>and allows </a:t>
            </a:r>
            <a:r>
              <a:rPr lang="en-US" sz="1800" dirty="0"/>
              <a:t>you to produce different types and representations of an object using the same construction code</a:t>
            </a:r>
            <a:r>
              <a:rPr lang="en-US" sz="1800" dirty="0" smtClean="0"/>
              <a:t>.</a:t>
            </a:r>
          </a:p>
          <a:p>
            <a:pPr fontAlgn="base"/>
            <a:endParaRPr lang="en-US" sz="1800" dirty="0" smtClean="0"/>
          </a:p>
          <a:p>
            <a:pPr fontAlgn="base"/>
            <a:r>
              <a:rPr lang="en-US" sz="1800" b="1" dirty="0" smtClean="0"/>
              <a:t>When it is good to use it </a:t>
            </a:r>
            <a:r>
              <a:rPr lang="en-US" sz="1800" b="1" dirty="0"/>
              <a:t>:</a:t>
            </a:r>
            <a:r>
              <a:rPr lang="en-US" sz="1800" dirty="0"/>
              <a:t> An application needs to create the elements of a </a:t>
            </a:r>
            <a:r>
              <a:rPr lang="en-US" sz="1800" dirty="0">
                <a:solidFill>
                  <a:srgbClr val="00BEF2"/>
                </a:solidFill>
              </a:rPr>
              <a:t>complex </a:t>
            </a:r>
            <a:r>
              <a:rPr lang="en-US" sz="1800" dirty="0" smtClean="0">
                <a:solidFill>
                  <a:srgbClr val="00BEF2"/>
                </a:solidFill>
              </a:rPr>
              <a:t>aggregate</a:t>
            </a:r>
            <a:endParaRPr lang="en-US" sz="1800" dirty="0">
              <a:solidFill>
                <a:srgbClr val="00BEF2"/>
              </a:solidFill>
            </a:endParaRPr>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48</a:t>
            </a:fld>
            <a:endParaRPr/>
          </a:p>
        </p:txBody>
      </p:sp>
    </p:spTree>
    <p:extLst>
      <p:ext uri="{BB962C8B-B14F-4D97-AF65-F5344CB8AC3E}">
        <p14:creationId xmlns:p14="http://schemas.microsoft.com/office/powerpoint/2010/main" val="63342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Structure </a:t>
            </a:r>
            <a:r>
              <a:rPr lang="en-US" sz="1800" b="1" dirty="0"/>
              <a:t>:</a:t>
            </a:r>
            <a:r>
              <a:rPr lang="en-US" sz="1800" dirty="0"/>
              <a:t> </a:t>
            </a:r>
            <a:endParaRPr lang="en-US" sz="1800" dirty="0" smtClean="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49</a:t>
            </a:fld>
            <a:endParaRPr/>
          </a:p>
        </p:txBody>
      </p:sp>
    </p:spTree>
    <p:extLst>
      <p:ext uri="{BB962C8B-B14F-4D97-AF65-F5344CB8AC3E}">
        <p14:creationId xmlns:p14="http://schemas.microsoft.com/office/powerpoint/2010/main" val="34385067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ctrTitle"/>
          </p:nvPr>
        </p:nvSpPr>
        <p:spPr>
          <a:xfrm>
            <a:off x="1154400" y="2726350"/>
            <a:ext cx="68352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Motivation</a:t>
            </a:r>
            <a:endParaRPr dirty="0"/>
          </a:p>
        </p:txBody>
      </p:sp>
      <p:sp>
        <p:nvSpPr>
          <p:cNvPr id="99" name="Google Shape;99;p16"/>
          <p:cNvSpPr txBox="1">
            <a:spLocks noGrp="1"/>
          </p:cNvSpPr>
          <p:nvPr>
            <p:ph type="subTitle" idx="1"/>
          </p:nvPr>
        </p:nvSpPr>
        <p:spPr>
          <a:xfrm>
            <a:off x="1154400" y="3221050"/>
            <a:ext cx="68352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Why would we use this?</a:t>
            </a:r>
            <a:endParaRPr dirty="0"/>
          </a:p>
        </p:txBody>
      </p:sp>
      <p:sp>
        <p:nvSpPr>
          <p:cNvPr id="100" name="Google Shape;100;p16"/>
          <p:cNvSpPr txBox="1">
            <a:spLocks noGrp="1"/>
          </p:cNvSpPr>
          <p:nvPr>
            <p:ph type="sldNum" idx="4294967295"/>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5</a:t>
            </a:fld>
            <a:endParaRPr/>
          </a:p>
        </p:txBody>
      </p:sp>
      <p:sp>
        <p:nvSpPr>
          <p:cNvPr id="101" name="Google Shape;101;p16"/>
          <p:cNvSpPr txBox="1"/>
          <p:nvPr/>
        </p:nvSpPr>
        <p:spPr>
          <a:xfrm>
            <a:off x="1154400" y="865750"/>
            <a:ext cx="1733700" cy="170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7200"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4229042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Conclusion</a:t>
            </a:r>
            <a:endParaRPr lang="en-US" dirty="0"/>
          </a:p>
        </p:txBody>
      </p:sp>
      <p:sp>
        <p:nvSpPr>
          <p:cNvPr id="113" name="Google Shape;113;p18"/>
          <p:cNvSpPr txBox="1">
            <a:spLocks noGrp="1"/>
          </p:cNvSpPr>
          <p:nvPr>
            <p:ph type="body" idx="1"/>
          </p:nvPr>
        </p:nvSpPr>
        <p:spPr>
          <a:xfrm>
            <a:off x="1010200" y="1249419"/>
            <a:ext cx="7131300" cy="2780100"/>
          </a:xfrm>
          <a:prstGeom prst="rect">
            <a:avLst/>
          </a:prstGeom>
        </p:spPr>
        <p:txBody>
          <a:bodyPr spcFirstLastPara="1" wrap="square" lIns="91425" tIns="91425" rIns="91425" bIns="91425" anchor="t" anchorCtr="0">
            <a:noAutofit/>
          </a:bodyPr>
          <a:lstStyle/>
          <a:p>
            <a:pPr fontAlgn="base"/>
            <a:r>
              <a:rPr lang="en-US" sz="1800" b="1" dirty="0" smtClean="0"/>
              <a:t>Structure </a:t>
            </a:r>
            <a:r>
              <a:rPr lang="en-US" sz="1800" b="1" dirty="0"/>
              <a:t>:</a:t>
            </a:r>
            <a:r>
              <a:rPr lang="en-US" sz="1800" dirty="0"/>
              <a:t> </a:t>
            </a:r>
            <a:endParaRPr lang="en-US" sz="1800" dirty="0" smtClean="0"/>
          </a:p>
        </p:txBody>
      </p:sp>
      <p:sp>
        <p:nvSpPr>
          <p:cNvPr id="114" name="Google Shape;114;p18"/>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50</a:t>
            </a:fld>
            <a:endParaRPr/>
          </a:p>
        </p:txBody>
      </p:sp>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3611" y="1432300"/>
            <a:ext cx="2573458" cy="2776180"/>
          </a:xfrm>
          <a:prstGeom prst="rect">
            <a:avLst/>
          </a:prstGeom>
        </p:spPr>
      </p:pic>
    </p:spTree>
    <p:extLst>
      <p:ext uri="{BB962C8B-B14F-4D97-AF65-F5344CB8AC3E}">
        <p14:creationId xmlns:p14="http://schemas.microsoft.com/office/powerpoint/2010/main" val="15670135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6"/>
          <p:cNvSpPr txBox="1">
            <a:spLocks noGrp="1"/>
          </p:cNvSpPr>
          <p:nvPr>
            <p:ph type="body" idx="1"/>
          </p:nvPr>
        </p:nvSpPr>
        <p:spPr>
          <a:xfrm>
            <a:off x="2936307" y="1183159"/>
            <a:ext cx="5730000" cy="2780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sz="3600" b="1" dirty="0"/>
          </a:p>
          <a:p>
            <a:pPr marL="0" lvl="0" indent="0" algn="l" rtl="0">
              <a:spcBef>
                <a:spcPts val="600"/>
              </a:spcBef>
              <a:spcAft>
                <a:spcPts val="0"/>
              </a:spcAft>
              <a:buNone/>
            </a:pPr>
            <a:endParaRPr b="1" dirty="0"/>
          </a:p>
        </p:txBody>
      </p:sp>
      <p:sp>
        <p:nvSpPr>
          <p:cNvPr id="299" name="Google Shape;299;p36"/>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51</a:t>
            </a:fld>
            <a:endParaRPr/>
          </a:p>
        </p:txBody>
      </p:sp>
      <p:sp>
        <p:nvSpPr>
          <p:cNvPr id="300" name="Google Shape;300;p36"/>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Questions</a:t>
            </a:r>
            <a:endParaRPr dirty="0"/>
          </a:p>
        </p:txBody>
      </p:sp>
      <p:pic>
        <p:nvPicPr>
          <p:cNvPr id="7170" name="Picture 2" descr="Bildergebnis fÃ¼r questions ner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037" y="2074245"/>
            <a:ext cx="3603625" cy="23296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stretch>
            <a:fillRect/>
          </a:stretch>
        </p:blipFill>
        <p:spPr>
          <a:xfrm rot="328686">
            <a:off x="4331493" y="2884805"/>
            <a:ext cx="674313" cy="70856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6"/>
          <p:cNvSpPr txBox="1">
            <a:spLocks noGrp="1"/>
          </p:cNvSpPr>
          <p:nvPr>
            <p:ph type="body" idx="1"/>
          </p:nvPr>
        </p:nvSpPr>
        <p:spPr>
          <a:xfrm>
            <a:off x="3360991" y="1183159"/>
            <a:ext cx="5730000" cy="2780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3600" b="1" dirty="0" smtClean="0"/>
              <a:t>Thank you!</a:t>
            </a:r>
            <a:endParaRPr sz="3600" b="1" dirty="0"/>
          </a:p>
          <a:p>
            <a:pPr marL="0" lvl="0" indent="0" algn="l" rtl="0">
              <a:spcBef>
                <a:spcPts val="600"/>
              </a:spcBef>
              <a:spcAft>
                <a:spcPts val="0"/>
              </a:spcAft>
              <a:buNone/>
            </a:pPr>
            <a:endParaRPr b="1" dirty="0"/>
          </a:p>
        </p:txBody>
      </p:sp>
      <p:sp>
        <p:nvSpPr>
          <p:cNvPr id="299" name="Google Shape;299;p36"/>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52</a:t>
            </a:fld>
            <a:endParaRPr/>
          </a:p>
        </p:txBody>
      </p:sp>
      <p:sp>
        <p:nvSpPr>
          <p:cNvPr id="300" name="Google Shape;300;p36"/>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pPr lvl="0"/>
            <a:r>
              <a:rPr lang="en" dirty="0" smtClean="0"/>
              <a:t>Thanks!</a:t>
            </a:r>
            <a:endParaRPr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1849" y="2096088"/>
            <a:ext cx="3048000" cy="2286000"/>
          </a:xfrm>
          <a:prstGeom prst="rect">
            <a:avLst/>
          </a:prstGeom>
        </p:spPr>
      </p:pic>
      <p:pic>
        <p:nvPicPr>
          <p:cNvPr id="1026" name="Picture 2" descr="Bildergebnis fÃ¼r bob the builder thank yo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7657" y="2096088"/>
            <a:ext cx="3856383" cy="22895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9732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1010200" y="984425"/>
            <a:ext cx="7304925" cy="2764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dirty="0" smtClean="0">
              <a:solidFill>
                <a:srgbClr val="00BEF2"/>
              </a:solidFill>
            </a:endParaRPr>
          </a:p>
          <a:p>
            <a:pPr marL="0" lvl="0" indent="0">
              <a:buNone/>
            </a:pPr>
            <a:r>
              <a:rPr lang="en-US" sz="1800" dirty="0"/>
              <a:t>Imagine a </a:t>
            </a:r>
            <a:r>
              <a:rPr lang="en-US" sz="1800" dirty="0">
                <a:solidFill>
                  <a:srgbClr val="00BEF2"/>
                </a:solidFill>
              </a:rPr>
              <a:t>complex object </a:t>
            </a:r>
            <a:r>
              <a:rPr lang="en-US" sz="1800" dirty="0"/>
              <a:t>that requires laborious, step-by-step initialization of many fields and nested objects. Such initialization code is usually buried inside a </a:t>
            </a:r>
            <a:r>
              <a:rPr lang="en-US" sz="1800" dirty="0">
                <a:solidFill>
                  <a:srgbClr val="FE4430"/>
                </a:solidFill>
              </a:rPr>
              <a:t>monstrous constructor </a:t>
            </a:r>
            <a:r>
              <a:rPr lang="en-US" sz="1800" dirty="0"/>
              <a:t>with lots of parameters. Or even worse: scattered all over the client code.</a:t>
            </a:r>
            <a:endParaRPr sz="1800" dirty="0"/>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a:t>Problem</a:t>
            </a:r>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6</a:t>
            </a:fld>
            <a:endParaRPr/>
          </a:p>
        </p:txBody>
      </p:sp>
      <p:pic>
        <p:nvPicPr>
          <p:cNvPr id="14338" name="Picture 2" descr="Imagini pentru builder design patterns gur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3737" y="2657620"/>
            <a:ext cx="2849751" cy="1781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2999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822996" y="1408279"/>
            <a:ext cx="7498007" cy="2764500"/>
          </a:xfrm>
          <a:prstGeom prst="rect">
            <a:avLst/>
          </a:prstGeom>
        </p:spPr>
        <p:txBody>
          <a:bodyPr spcFirstLastPara="1" wrap="square" lIns="91425" tIns="91425" rIns="91425" bIns="91425" anchor="t" anchorCtr="0">
            <a:noAutofit/>
          </a:bodyPr>
          <a:lstStyle/>
          <a:p>
            <a:pPr marL="0" lvl="0" indent="0" eaLnBrk="0" fontAlgn="ctr" hangingPunct="0">
              <a:spcBef>
                <a:spcPct val="0"/>
              </a:spcBef>
              <a:spcAft>
                <a:spcPct val="0"/>
              </a:spcAft>
              <a:buClrTx/>
              <a:buSzTx/>
              <a:buNone/>
            </a:pPr>
            <a:r>
              <a:rPr lang="en-US" altLang="en-US" sz="1800" dirty="0">
                <a:latin typeface="Source Sans Pro" panose="020B0604020202020204" charset="0"/>
              </a:rPr>
              <a:t>The simplest solution is to </a:t>
            </a:r>
            <a:r>
              <a:rPr lang="en-US" altLang="en-US" sz="1800" dirty="0">
                <a:solidFill>
                  <a:srgbClr val="FE4430"/>
                </a:solidFill>
                <a:latin typeface="Source Sans Pro" panose="020B0604020202020204" charset="0"/>
              </a:rPr>
              <a:t>extend</a:t>
            </a:r>
            <a:r>
              <a:rPr lang="en-US" altLang="en-US" sz="1800" dirty="0">
                <a:latin typeface="Source Sans Pro" panose="020B0604020202020204" charset="0"/>
              </a:rPr>
              <a:t> the base House class and create a set of subclasses to cover all combinations of the parameters. But eventually you’ll end up with a considerable number of subclasses. Any new parameter, such as the porch style, will require growing this hierarchy even more. </a:t>
            </a:r>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Solution</a:t>
            </a:r>
            <a:endParaRPr lang="en-US" dirty="0"/>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7</a:t>
            </a:fld>
            <a:endParaRPr/>
          </a:p>
        </p:txBody>
      </p:sp>
      <p:pic>
        <p:nvPicPr>
          <p:cNvPr id="4" name="Picture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3707" y="2603073"/>
            <a:ext cx="3276583" cy="1850043"/>
          </a:xfrm>
          <a:prstGeom prst="rect">
            <a:avLst/>
          </a:prstGeom>
        </p:spPr>
      </p:pic>
    </p:spTree>
    <p:extLst>
      <p:ext uri="{BB962C8B-B14F-4D97-AF65-F5344CB8AC3E}">
        <p14:creationId xmlns:p14="http://schemas.microsoft.com/office/powerpoint/2010/main" val="372202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822996" y="1408279"/>
            <a:ext cx="7498007" cy="2764500"/>
          </a:xfrm>
          <a:prstGeom prst="rect">
            <a:avLst/>
          </a:prstGeom>
        </p:spPr>
        <p:txBody>
          <a:bodyPr spcFirstLastPara="1" wrap="square" lIns="91425" tIns="91425" rIns="91425" bIns="91425" anchor="t" anchorCtr="0">
            <a:noAutofit/>
          </a:bodyPr>
          <a:lstStyle/>
          <a:p>
            <a:pPr marL="0" lvl="0" indent="0" eaLnBrk="0" fontAlgn="ctr" hangingPunct="0">
              <a:spcBef>
                <a:spcPct val="0"/>
              </a:spcBef>
              <a:spcAft>
                <a:spcPct val="0"/>
              </a:spcAft>
              <a:buClrTx/>
              <a:buSzTx/>
              <a:buNone/>
            </a:pPr>
            <a:r>
              <a:rPr lang="en-US" altLang="en-US" sz="1800" dirty="0">
                <a:latin typeface="Source Sans Pro" panose="020B0604020202020204" charset="0"/>
              </a:rPr>
              <a:t>There’s another approach that doesn’t involve breeding subclasses. You can create a </a:t>
            </a:r>
            <a:r>
              <a:rPr lang="en-US" altLang="en-US" sz="1800" dirty="0">
                <a:solidFill>
                  <a:srgbClr val="FE4430"/>
                </a:solidFill>
                <a:latin typeface="Source Sans Pro" panose="020B0604020202020204" charset="0"/>
              </a:rPr>
              <a:t>giant constructor </a:t>
            </a:r>
            <a:r>
              <a:rPr lang="en-US" altLang="en-US" sz="1800" dirty="0">
                <a:latin typeface="Source Sans Pro" panose="020B0604020202020204" charset="0"/>
              </a:rPr>
              <a:t>right in the base House class with all possible parameters that control the house object. While this approach indeed eliminates the need for subclasses, it creates another problem. </a:t>
            </a:r>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Solution</a:t>
            </a:r>
            <a:endParaRPr lang="en-US" dirty="0"/>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8</a:t>
            </a:fld>
            <a:endParaRPr/>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4903" y="2588652"/>
            <a:ext cx="3412435" cy="1911194"/>
          </a:xfrm>
          <a:prstGeom prst="rect">
            <a:avLst/>
          </a:prstGeom>
        </p:spPr>
      </p:pic>
    </p:spTree>
    <p:extLst>
      <p:ext uri="{BB962C8B-B14F-4D97-AF65-F5344CB8AC3E}">
        <p14:creationId xmlns:p14="http://schemas.microsoft.com/office/powerpoint/2010/main" val="21981391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body" idx="1"/>
          </p:nvPr>
        </p:nvSpPr>
        <p:spPr>
          <a:xfrm>
            <a:off x="822996" y="1408279"/>
            <a:ext cx="7498007" cy="2764500"/>
          </a:xfrm>
          <a:prstGeom prst="rect">
            <a:avLst/>
          </a:prstGeom>
        </p:spPr>
        <p:txBody>
          <a:bodyPr spcFirstLastPara="1" wrap="square" lIns="91425" tIns="91425" rIns="91425" bIns="91425" anchor="t" anchorCtr="0">
            <a:noAutofit/>
          </a:bodyPr>
          <a:lstStyle/>
          <a:p>
            <a:pPr marL="0" lvl="0" indent="0" eaLnBrk="0" fontAlgn="ctr" hangingPunct="0">
              <a:spcBef>
                <a:spcPct val="0"/>
              </a:spcBef>
              <a:spcAft>
                <a:spcPct val="0"/>
              </a:spcAft>
              <a:buClrTx/>
              <a:buSzTx/>
              <a:buNone/>
            </a:pPr>
            <a:r>
              <a:rPr lang="en-US" dirty="0"/>
              <a:t>The Builder pattern suggests that you </a:t>
            </a:r>
            <a:r>
              <a:rPr lang="en-US" dirty="0">
                <a:solidFill>
                  <a:srgbClr val="00BEF2"/>
                </a:solidFill>
              </a:rPr>
              <a:t>extract</a:t>
            </a:r>
            <a:r>
              <a:rPr lang="en-US" dirty="0"/>
              <a:t> the object construction code out of its own class and move it to separate objects called </a:t>
            </a:r>
            <a:r>
              <a:rPr lang="en-US" dirty="0">
                <a:solidFill>
                  <a:srgbClr val="00BEF2"/>
                </a:solidFill>
              </a:rPr>
              <a:t>builders</a:t>
            </a:r>
            <a:r>
              <a:rPr lang="en-US" dirty="0"/>
              <a:t>.</a:t>
            </a:r>
            <a:endParaRPr lang="en-US" altLang="en-US" sz="1800" dirty="0">
              <a:latin typeface="Source Sans Pro" panose="020B0604020202020204" charset="0"/>
            </a:endParaRPr>
          </a:p>
        </p:txBody>
      </p:sp>
      <p:sp>
        <p:nvSpPr>
          <p:cNvPr id="141" name="Google Shape;141;p20"/>
          <p:cNvSpPr txBox="1">
            <a:spLocks noGrp="1"/>
          </p:cNvSpPr>
          <p:nvPr>
            <p:ph type="title"/>
          </p:nvPr>
        </p:nvSpPr>
        <p:spPr>
          <a:xfrm>
            <a:off x="1010200" y="648725"/>
            <a:ext cx="7131300" cy="671400"/>
          </a:xfrm>
          <a:prstGeom prst="rect">
            <a:avLst/>
          </a:prstGeom>
        </p:spPr>
        <p:txBody>
          <a:bodyPr spcFirstLastPara="1" wrap="square" lIns="91425" tIns="91425" rIns="91425" bIns="91425" anchor="b" anchorCtr="0">
            <a:noAutofit/>
          </a:bodyPr>
          <a:lstStyle/>
          <a:p>
            <a:r>
              <a:rPr lang="en-US" dirty="0" smtClean="0"/>
              <a:t>Solution</a:t>
            </a:r>
            <a:endParaRPr lang="en-US" dirty="0"/>
          </a:p>
        </p:txBody>
      </p:sp>
      <p:sp>
        <p:nvSpPr>
          <p:cNvPr id="143" name="Google Shape;143;p20"/>
          <p:cNvSpPr txBox="1">
            <a:spLocks noGrp="1"/>
          </p:cNvSpPr>
          <p:nvPr>
            <p:ph type="sldNum" idx="12"/>
          </p:nvPr>
        </p:nvSpPr>
        <p:spPr>
          <a:xfrm>
            <a:off x="7766425" y="648725"/>
            <a:ext cx="548700" cy="6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fld id="{00000000-1234-1234-1234-123412341234}" type="slidenum">
              <a:rPr lang="en"/>
              <a:t>9</a:t>
            </a:fld>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7426" y="2159633"/>
            <a:ext cx="3489937" cy="2329512"/>
          </a:xfrm>
          <a:prstGeom prst="rect">
            <a:avLst/>
          </a:prstGeom>
        </p:spPr>
      </p:pic>
    </p:spTree>
    <p:extLst>
      <p:ext uri="{BB962C8B-B14F-4D97-AF65-F5344CB8AC3E}">
        <p14:creationId xmlns:p14="http://schemas.microsoft.com/office/powerpoint/2010/main" val="10069932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Grem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10369</TotalTime>
  <Words>518</Words>
  <Application>Microsoft Office PowerPoint</Application>
  <PresentationFormat>On-screen Show (16:9)</PresentationFormat>
  <Paragraphs>162</Paragraphs>
  <Slides>52</Slides>
  <Notes>52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52</vt:i4>
      </vt:variant>
    </vt:vector>
  </HeadingPairs>
  <TitlesOfParts>
    <vt:vector size="56" baseType="lpstr">
      <vt:lpstr>Montserrat</vt:lpstr>
      <vt:lpstr>Source Sans Pro</vt:lpstr>
      <vt:lpstr>Arial</vt:lpstr>
      <vt:lpstr>Gremio template</vt:lpstr>
      <vt:lpstr>Builder</vt:lpstr>
      <vt:lpstr>Definition</vt:lpstr>
      <vt:lpstr>Definition</vt:lpstr>
      <vt:lpstr>Definition</vt:lpstr>
      <vt:lpstr>Motivation</vt:lpstr>
      <vt:lpstr>Problem</vt:lpstr>
      <vt:lpstr>Solution</vt:lpstr>
      <vt:lpstr>Solution</vt:lpstr>
      <vt:lpstr>Solution</vt:lpstr>
      <vt:lpstr>Examples</vt:lpstr>
      <vt:lpstr>Example</vt:lpstr>
      <vt:lpstr>Example</vt:lpstr>
      <vt:lpstr>Applicability</vt:lpstr>
      <vt:lpstr>Applicability</vt:lpstr>
      <vt:lpstr>Applicability</vt:lpstr>
      <vt:lpstr>Applicability</vt:lpstr>
      <vt:lpstr>Applicability</vt:lpstr>
      <vt:lpstr>Structure</vt:lpstr>
      <vt:lpstr>Structure</vt:lpstr>
      <vt:lpstr>Structure</vt:lpstr>
      <vt:lpstr>Structure</vt:lpstr>
      <vt:lpstr>Structure</vt:lpstr>
      <vt:lpstr>Diagram</vt:lpstr>
      <vt:lpstr>The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Pros and Cons</vt:lpstr>
      <vt:lpstr>Pros and Cons</vt:lpstr>
      <vt:lpstr>Pros and Cons</vt:lpstr>
      <vt:lpstr>Pros and Cons</vt:lpstr>
      <vt:lpstr>Pros and Cons</vt:lpstr>
      <vt:lpstr>Conclusion</vt:lpstr>
      <vt:lpstr>Conclusion</vt:lpstr>
      <vt:lpstr>Conclusion</vt:lpstr>
      <vt:lpstr>Conclusion</vt:lpstr>
      <vt:lpstr>Conclusion</vt:lpstr>
      <vt:lpstr>Conclusion</vt:lpstr>
      <vt:lpstr>Questions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Frum, Virgil Anton</cp:lastModifiedBy>
  <cp:revision>69</cp:revision>
  <dcterms:modified xsi:type="dcterms:W3CDTF">2019-03-08T12:49:25Z</dcterms:modified>
</cp:coreProperties>
</file>